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4660"/>
  </p:normalViewPr>
  <p:slideViewPr>
    <p:cSldViewPr>
      <p:cViewPr varScale="1">
        <p:scale>
          <a:sx n="73" d="100"/>
          <a:sy n="73" d="100"/>
        </p:scale>
        <p:origin x="-11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EFA-B8A0-45EB-B6EC-D678B4EF5925}" type="datetimeFigureOut">
              <a:rPr lang="ru-RU" smtClean="0"/>
              <a:pPr/>
              <a:t>21.07.2014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E0E2-EC96-4286-9510-8953D8FCA0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ChangeArrowheads="1"/>
          </p:cNvSpPr>
          <p:nvPr/>
        </p:nvSpPr>
        <p:spPr bwMode="auto">
          <a:xfrm>
            <a:off x="3923928" y="1679251"/>
            <a:ext cx="52200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Игры для самостоятельной деятельности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 в музыкальном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уголке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860032" y="4221088"/>
            <a:ext cx="3430747" cy="307777"/>
          </a:xfrm>
          <a:prstGeom prst="rect">
            <a:avLst/>
          </a:prstGeom>
          <a:noFill/>
        </p:spPr>
        <p:txBody>
          <a:bodyPr wrap="none" rtlCol="0">
            <a:spAutoFit/>
          </a:bodyPr>
          <a:lstStyle/>
          <a:p>
            <a:r>
              <a:rPr lang="ru-RU" sz="1400" b="1" dirty="0" smtClean="0">
                <a:solidFill>
                  <a:schemeClr val="tx2">
                    <a:lumMod val="50000"/>
                  </a:schemeClr>
                </a:solidFill>
                <a:latin typeface="Arial Black" pitchFamily="34" charset="0"/>
              </a:rPr>
              <a:t>Шпаргалка    для  воспитателей</a:t>
            </a:r>
            <a:endParaRPr lang="ru-RU" sz="1400" b="1" dirty="0">
              <a:solidFill>
                <a:schemeClr val="tx2">
                  <a:lumMod val="50000"/>
                </a:schemeClr>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арина\Desktop\музыка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6" name="Picture 2" descr="C:\Users\Марина\Desktop\музыка2.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sp>
        <p:nvSpPr>
          <p:cNvPr id="7" name="TextBox 6"/>
          <p:cNvSpPr txBox="1"/>
          <p:nvPr/>
        </p:nvSpPr>
        <p:spPr>
          <a:xfrm>
            <a:off x="971600" y="1196752"/>
            <a:ext cx="45719" cy="369332"/>
          </a:xfrm>
          <a:prstGeom prst="rect">
            <a:avLst/>
          </a:prstGeom>
          <a:noFill/>
        </p:spPr>
        <p:txBody>
          <a:bodyPr wrap="square" rtlCol="0">
            <a:spAutoFit/>
          </a:bodyPr>
          <a:lstStyle/>
          <a:p>
            <a:endParaRPr lang="ru-RU" dirty="0"/>
          </a:p>
        </p:txBody>
      </p:sp>
      <p:sp>
        <p:nvSpPr>
          <p:cNvPr id="10" name="Прямоугольник 9"/>
          <p:cNvSpPr/>
          <p:nvPr/>
        </p:nvSpPr>
        <p:spPr>
          <a:xfrm>
            <a:off x="323528" y="332656"/>
            <a:ext cx="4032448" cy="5016758"/>
          </a:xfrm>
          <a:prstGeom prst="rect">
            <a:avLst/>
          </a:prstGeom>
        </p:spPr>
        <p:txBody>
          <a:bodyPr wrap="square">
            <a:spAutoFit/>
          </a:bodyPr>
          <a:lstStyle/>
          <a:p>
            <a:pPr lvl="0" fontAlgn="base">
              <a:spcBef>
                <a:spcPct val="0"/>
              </a:spcBef>
              <a:spcAft>
                <a:spcPct val="0"/>
              </a:spcAft>
            </a:pPr>
            <a:r>
              <a:rPr lang="en-US" sz="1600" b="1" i="1" dirty="0">
                <a:solidFill>
                  <a:srgbClr val="C00000"/>
                </a:solidFill>
                <a:ea typeface="Calibri" pitchFamily="34" charset="0"/>
                <a:cs typeface="Times New Roman" pitchFamily="18" charset="0"/>
              </a:rPr>
              <a:t> </a:t>
            </a:r>
            <a:r>
              <a:rPr lang="en-US" sz="1600" b="1" i="1" dirty="0" smtClean="0">
                <a:solidFill>
                  <a:srgbClr val="C00000"/>
                </a:solidFill>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Aharoni" pitchFamily="2" charset="-79"/>
              </a:rPr>
              <a:t>Веселый бубен</a:t>
            </a:r>
            <a:r>
              <a:rPr lang="ru-RU" sz="1600" i="1" dirty="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chemeClr val="tx1"/>
                </a:solidFill>
                <a:effectLst/>
                <a:latin typeface="Arial Black" pitchFamily="34" charset="0"/>
                <a:ea typeface="Calibri" pitchFamily="34" charset="0"/>
                <a:cs typeface="Aharoni" pitchFamily="2" charset="-79"/>
              </a:rPr>
              <a:t> </a:t>
            </a:r>
            <a:endParaRPr kumimoji="0" lang="ru-RU" sz="1600" i="0" u="none" strike="noStrike" cap="none" normalizeH="0" baseline="0" dirty="0" smtClean="0">
              <a:ln>
                <a:noFill/>
              </a:ln>
              <a:solidFill>
                <a:schemeClr val="tx1"/>
              </a:solidFill>
              <a:effectLst/>
              <a:latin typeface="Arial Black" pitchFamily="34" charset="0"/>
              <a:cs typeface="Aharoni" pitchFamily="2" charset="-79"/>
            </a:endParaRPr>
          </a:p>
          <a:p>
            <a:pPr lvl="0" eaLnBrk="0" fontAlgn="base" hangingPunct="0">
              <a:spcBef>
                <a:spcPct val="0"/>
              </a:spcBef>
              <a:spcAft>
                <a:spcPct val="0"/>
              </a:spcAft>
            </a:pPr>
            <a:r>
              <a:rPr lang="ru-RU" sz="1600" b="1" dirty="0">
                <a:solidFill>
                  <a:srgbClr val="C00000"/>
                </a:solidFill>
                <a:ea typeface="Calibri" pitchFamily="34" charset="0"/>
                <a:cs typeface="Times New Roman" pitchFamily="18" charset="0"/>
              </a:rPr>
              <a:t> </a:t>
            </a:r>
            <a:r>
              <a:rPr lang="en-US" sz="1600" b="1" dirty="0" smtClean="0">
                <a:solidFill>
                  <a:srgbClr val="C00000"/>
                </a:solidFill>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(старший возраст)</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600" b="0" i="1" u="none" strike="noStrike" cap="none" normalizeH="0" baseline="0" dirty="0" smtClean="0">
                <a:ln>
                  <a:noFill/>
                </a:ln>
                <a:solidFill>
                  <a:schemeClr val="tx1"/>
                </a:solidFill>
                <a:effectLst/>
                <a:ea typeface="Calibri" pitchFamily="34" charset="0"/>
                <a:cs typeface="Times New Roman" pitchFamily="18" charset="0"/>
              </a:rPr>
              <a:t>развитие тембрового слуха, внимания и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«В руки ты его возьмешь,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То ударишь, то встряхнешь,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Никогда он не скучает,</a:t>
            </a:r>
            <a:endParaRPr kumimoji="0" lang="ru-RU" sz="1600" b="0" i="0" u="none" strike="noStrike" cap="none" normalizeH="0" baseline="0" dirty="0" smtClean="0">
              <a:ln>
                <a:noFill/>
              </a:ln>
              <a:solidFill>
                <a:schemeClr val="tx1"/>
              </a:solidFill>
              <a:effectLst/>
              <a:cs typeface="Arial" pitchFamily="34" charset="0"/>
            </a:endParaRPr>
          </a:p>
          <a:p>
            <a:pPr lvl="0" fontAlgn="base">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Угадай, какой играет?»</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бубны нескольких видов (маленький, средний, большой).</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дети стоят спиной в круг, в центре круга ребенок с разными бубнами. Дети поют, а ведущий двигается хороводным шагом, по завершении песни останавливается и играет в бубен. Тот ребенок, за спиной которого он остановился должен узнать и сказать, какой из бубнов звучал. Если он ответил      правильно, он становиться ведущим.</a:t>
            </a:r>
            <a:endParaRPr kumimoji="0" lang="ru-RU" sz="1600" b="0" i="0" u="none" strike="noStrike" cap="none" normalizeH="0" baseline="0" dirty="0" smtClean="0">
              <a:ln>
                <a:noFill/>
              </a:ln>
              <a:solidFill>
                <a:schemeClr val="tx1"/>
              </a:solidFill>
              <a:effectLst/>
              <a:cs typeface="Arial" pitchFamily="34" charset="0"/>
            </a:endParaRPr>
          </a:p>
        </p:txBody>
      </p:sp>
      <p:sp>
        <p:nvSpPr>
          <p:cNvPr id="12" name="Прямоугольник 11"/>
          <p:cNvSpPr/>
          <p:nvPr/>
        </p:nvSpPr>
        <p:spPr>
          <a:xfrm>
            <a:off x="4716016" y="260648"/>
            <a:ext cx="4427984" cy="5078313"/>
          </a:xfrm>
          <a:prstGeom prst="rect">
            <a:avLst/>
          </a:prstGeom>
        </p:spPr>
        <p:txBody>
          <a:bodyPr wrap="square">
            <a:spAutoFit/>
          </a:bodyPr>
          <a:lstStyle/>
          <a:p>
            <a:pPr lvl="0" fontAlgn="base">
              <a:spcBef>
                <a:spcPct val="0"/>
              </a:spcBef>
              <a:spcAft>
                <a:spcPct val="0"/>
              </a:spcAft>
            </a:pP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en-US"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«Не зевай»</a:t>
            </a:r>
            <a:r>
              <a:rPr kumimoji="0" lang="ru-RU" sz="1600" b="0" i="1"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(средний, старший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научить детей воспринимать и правильно передавать несложный ритмический рисунок, развивать память, совершенствовать умение различать структуру музыкального произведения.</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«Раз, два, три,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ребенок исполняет на муз.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p>
          <a:p>
            <a:pPr lvl="0" eaLnBrk="0" fontAlgn="base" hangingPunct="0">
              <a:spcBef>
                <a:spcPct val="0"/>
              </a:spcBef>
              <a:spcAft>
                <a:spcPct val="0"/>
              </a:spcAft>
            </a:pPr>
            <a:r>
              <a:rPr lang="en-US" sz="1400" b="1" dirty="0">
                <a:ea typeface="Calibri" pitchFamily="34" charset="0"/>
                <a:cs typeface="Times New Roman" pitchFamily="18" charset="0"/>
              </a:rPr>
              <a:t>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инструменте ритм</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Не зевай!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передает соседу муз. </a:t>
            </a:r>
            <a:r>
              <a:rPr lang="ru-RU" sz="1400" b="1" dirty="0">
                <a:ea typeface="Calibri" pitchFamily="34" charset="0"/>
                <a:cs typeface="Times New Roman" pitchFamily="18" charset="0"/>
              </a:rPr>
              <a:t>и</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нструмент</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Поиграл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Передай!</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передают следующему соседу</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Раз, два, три,-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Не спеши!  - передают следующему соседу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Как играть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0" i="1" u="none" strike="noStrike" cap="none" normalizeH="0" baseline="0" dirty="0" smtClean="0">
                <a:ln>
                  <a:noFill/>
                </a:ln>
                <a:solidFill>
                  <a:schemeClr val="tx1"/>
                </a:solidFill>
                <a:effectLst/>
                <a:ea typeface="Calibri" pitchFamily="34" charset="0"/>
                <a:cs typeface="Times New Roman" pitchFamily="18" charset="0"/>
              </a:rPr>
              <a:t>Оборудование: любой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none" strike="noStrike" cap="none" normalizeH="0" baseline="0" dirty="0" smtClean="0">
                <a:ln>
                  <a:noFill/>
                </a:ln>
                <a:solidFill>
                  <a:schemeClr val="tx1"/>
                </a:solidFill>
                <a:effectLst/>
                <a:ea typeface="Calibri" pitchFamily="34" charset="0"/>
                <a:cs typeface="Times New Roman" pitchFamily="18" charset="0"/>
              </a:rPr>
              <a:t>Правила игры: дети сидят на ковре, одному из ребят педагог дает музыкальный инструмент. Под текст дети выполняют задания, у кого остался музыкальный инструмент придумывает свой ритмический рисунок, а дети повторяют его хлопками.</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95536" y="332656"/>
            <a:ext cx="3888432" cy="427809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Загадки о музыкальных   </a:t>
            </a:r>
          </a:p>
          <a:p>
            <a:pPr lvl="0"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 </a:t>
            </a: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инструментах</a:t>
            </a:r>
            <a:r>
              <a:rPr lang="ru-RU" sz="1600" b="1"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расширение музыкального кругозора, развитие познавательного интереса к музыке, а также тембрового слуха, способности к самовыражению.</a:t>
            </a:r>
          </a:p>
          <a:p>
            <a:pPr lvl="0"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sng" strike="noStrike" cap="none" normalizeH="0" baseline="0" dirty="0" smtClean="0">
                <a:ln>
                  <a:noFill/>
                </a:ln>
                <a:solidFill>
                  <a:schemeClr val="tx1"/>
                </a:solidFill>
                <a:effectLst/>
                <a:ea typeface="Calibri" pitchFamily="34" charset="0"/>
                <a:cs typeface="Times New Roman" pitchFamily="18" charset="0"/>
              </a:rPr>
              <a:t>Задания</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музыкальный инструмент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на картинке;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отгадай загадку про музыкальный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назови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как на нем играют;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сыграй</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пропой свою мелодию.</a:t>
            </a:r>
          </a:p>
          <a:p>
            <a:pPr lvl="0" eaLnBrk="0" fontAlgn="base" hangingPunct="0">
              <a:spcBef>
                <a:spcPct val="0"/>
              </a:spcBef>
              <a:spcAft>
                <a:spcPct val="0"/>
              </a:spcAft>
            </a:pPr>
            <a:endParaRPr kumimoji="0" lang="ru-RU" sz="1400" b="0" i="1"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картинки с музыкальными инструментами, разнообразные музыкальные инструменты, загадки.</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4932040" y="404664"/>
            <a:ext cx="3816424" cy="1661993"/>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Веселый оркестр</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узнавать по слуху и виду музыкальные инструменты, рассказать об этом музыкальном инструменте.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музыкальный плакат с изображениями музыкальных инструментов.</a:t>
            </a:r>
          </a:p>
        </p:txBody>
      </p:sp>
      <p:sp>
        <p:nvSpPr>
          <p:cNvPr id="6" name="Прямоугольник 5"/>
          <p:cNvSpPr/>
          <p:nvPr/>
        </p:nvSpPr>
        <p:spPr>
          <a:xfrm>
            <a:off x="4788024" y="2276872"/>
            <a:ext cx="4176464" cy="584775"/>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lang="ru-RU" sz="1600" b="1" i="1" dirty="0">
                <a:solidFill>
                  <a:srgbClr val="C00000"/>
                </a:solidFill>
                <a:latin typeface="Arial Black" pitchFamily="34" charset="0"/>
                <a:ea typeface="Calibri" pitchFamily="34" charset="0"/>
                <a:cs typeface="Times New Roman" pitchFamily="18" charset="0"/>
              </a:rPr>
              <a:t>Мелодические колокольчики»</a:t>
            </a:r>
            <a:r>
              <a:rPr lang="ru-RU" sz="1600" dirty="0">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(средний, младший возраст)</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lang="ru-RU" sz="1400" dirty="0">
              <a:latin typeface="Arial" pitchFamily="34" charset="0"/>
              <a:cs typeface="Arial" pitchFamily="34" charset="0"/>
            </a:endParaRPr>
          </a:p>
        </p:txBody>
      </p:sp>
      <p:sp>
        <p:nvSpPr>
          <p:cNvPr id="7" name="Прямоугольник 6"/>
          <p:cNvSpPr/>
          <p:nvPr/>
        </p:nvSpPr>
        <p:spPr>
          <a:xfrm>
            <a:off x="5004048" y="2852935"/>
            <a:ext cx="3816424" cy="1446550"/>
          </a:xfrm>
          <a:prstGeom prst="rect">
            <a:avLst/>
          </a:prstGeom>
        </p:spPr>
        <p:txBody>
          <a:bodyPr wrap="square">
            <a:spAutoFit/>
          </a:bodyPr>
          <a:lstStyle/>
          <a:p>
            <a:pPr lvl="0" fontAlgn="base">
              <a:spcBef>
                <a:spcPct val="0"/>
              </a:spcBef>
              <a:spcAft>
                <a:spcPct val="0"/>
              </a:spcAft>
            </a:pPr>
            <a:r>
              <a:rPr lang="ru-RU"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 музыки звуки особые </a:t>
            </a:r>
            <a:r>
              <a:rPr lang="ru-RU" sz="1400" b="1" dirty="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Поющие, ясные, чистые,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Лучистые и бархатистые,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Прозрачные, будто хрустальные,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Мелодические и музыкальные</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колокольчики.</a:t>
            </a:r>
            <a:endParaRPr kumimoji="0" lang="ru-RU" sz="1400" b="0" i="0" u="none" strike="noStrike" cap="none" normalizeH="0" baseline="0" dirty="0" smtClean="0">
              <a:ln>
                <a:noFill/>
              </a:ln>
              <a:solidFill>
                <a:schemeClr val="tx1"/>
              </a:solidFill>
              <a:effectLst/>
              <a:cs typeface="Arial" pitchFamily="34" charset="0"/>
            </a:endParaRPr>
          </a:p>
        </p:txBody>
      </p:sp>
      <p:sp>
        <p:nvSpPr>
          <p:cNvPr id="8" name="Прямоугольник 7"/>
          <p:cNvSpPr/>
          <p:nvPr/>
        </p:nvSpPr>
        <p:spPr>
          <a:xfrm>
            <a:off x="4788024" y="4221088"/>
            <a:ext cx="4104456" cy="738664"/>
          </a:xfrm>
          <a:prstGeom prst="rect">
            <a:avLst/>
          </a:prstGeom>
        </p:spPr>
        <p:txBody>
          <a:bodyPr wrap="square">
            <a:spAutoFit/>
          </a:bodyPr>
          <a:lstStyle/>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дети произносят хором стихи. После каждой строчки звенят один раз в колокольчик, а в конце всего стихотворения звенят колокольчиками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332656"/>
            <a:ext cx="4032448" cy="4555093"/>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К нам гости пришли</a:t>
            </a:r>
            <a:r>
              <a:rPr lang="ru-RU" sz="1600" b="1" i="1" dirty="0" smtClean="0">
                <a:solidFill>
                  <a:srgbClr val="C00000"/>
                </a:solidFill>
                <a:latin typeface="Arial Black" pitchFamily="34"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p>
          <a:p>
            <a:pPr lvl="0" fontAlgn="base">
              <a:spcBef>
                <a:spcPct val="0"/>
              </a:spcBef>
              <a:spcAft>
                <a:spcPct val="0"/>
              </a:spcAft>
            </a:pPr>
            <a:endParaRPr lang="ru-RU" sz="1000" dirty="0">
              <a:latin typeface="Calibri" pitchFamily="34" charset="0"/>
              <a:ea typeface="Calibri" pitchFamily="34" charset="0"/>
              <a:cs typeface="Times New Roman" pitchFamily="18" charset="0"/>
            </a:endParaRPr>
          </a:p>
          <a:p>
            <a:pPr lvl="0" fontAlgn="base">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игрушки бибабо (медведь, зайчик, лошадка, птичка), бубен, металлофон, музыкальный молоточек, колокольчик.</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воспитатель предлагает детям подойти к нему: «Дети, сегодня к нам в гости должны прийти игрушки». Слышится стук в дверь. Воспитатель подходит к двери и незаметно надевает на руку мишку: «Здравствуйте, дети, я пришел к вам в гости, чтобы с вами играть и плясать. Лена, сыграй мне на бубне, я попляшу». Девочка медленно ударяет в бубен, мишка в руках воспитателя ритмично переступает с ноги на ногу. Дети хлопают.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Аналогичным образом воспитатель обыгрывает приход других игрушек. Зайчик прыгает под быстрые удары молоточком на металлофоне, лошадка скачет под четкие, ритмические удары музыкального молоточка, птичка летит под звон колокольчика.</a:t>
            </a:r>
            <a:endParaRPr kumimoji="0" lang="ru-RU" sz="14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332656"/>
            <a:ext cx="3888432" cy="476066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Нам игрушки принесли</a:t>
            </a:r>
            <a:r>
              <a:rPr lang="ru-RU" sz="1600" b="1" i="1" dirty="0">
                <a:solidFill>
                  <a:srgbClr val="C00000"/>
                </a:solidFill>
                <a:latin typeface="Arial Black" pitchFamily="34" charset="0"/>
                <a:ea typeface="Calibri" pitchFamily="34" charset="0"/>
                <a:cs typeface="Times New Roman" pitchFamily="18" charset="0"/>
              </a:rPr>
              <a:t>»</a:t>
            </a:r>
            <a:endParaRPr kumimoji="0" lang="ru-RU" sz="1600" b="0" i="0" u="none" strike="noStrike" cap="none" normalizeH="0" baseline="0" dirty="0" smtClean="0">
              <a:ln>
                <a:noFill/>
              </a:ln>
              <a:solidFill>
                <a:srgbClr val="C00000"/>
              </a:solidFill>
              <a:effectLst/>
              <a:latin typeface="Arial Black" pitchFamily="34" charset="0"/>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lang="ru-RU" sz="1400" dirty="0" smtClean="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(младший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музыкальные игрушки: дудочка, колокольчик, музыкальный молоточек; кошка (мягкая игрушка); коробка.</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воспитатель берет коробку, перевязанную лентой, достает оттуда кошку и поет песню </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Серенькая кошечка</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 Витлина. Затем говорит, что в коробке лежат еще музыкальные игрушки, которые кошка даст детям, если они узнают их по звучанию.</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Педагог незаметно от детей (за небольшой ширмой) играет на музыкальных игрушках. Дети узнают их. Кошка дает игрушки ребенку, тот звенит колокольчиком (постукивает музыкальным молоточком, играет на дудочке). Затем кошка передает игрушку другому ребенку. Одна и та же дудочка не передается, желательно иметь их несколько.</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Игру можно провести на праздничном утреннике или в часы досуга.</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11" name="Прямоугольник 10"/>
          <p:cNvSpPr/>
          <p:nvPr/>
        </p:nvSpPr>
        <p:spPr>
          <a:xfrm>
            <a:off x="1115616" y="260648"/>
            <a:ext cx="2232248" cy="338554"/>
          </a:xfrm>
          <a:prstGeom prst="rect">
            <a:avLst/>
          </a:prstGeom>
        </p:spPr>
        <p:txBody>
          <a:bodyPr wrap="square">
            <a:spAutoFit/>
          </a:bodyPr>
          <a:lstStyle/>
          <a:p>
            <a:pPr lvl="0" algn="ctr"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«Колпачки»</a:t>
            </a:r>
            <a:r>
              <a:rPr kumimoji="0" lang="ru-RU" sz="1600" b="0"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endParaRPr lang="ru-RU" sz="1600" dirty="0">
              <a:solidFill>
                <a:srgbClr val="C00000"/>
              </a:solidFill>
              <a:latin typeface="Arial Black" pitchFamily="34" charset="0"/>
              <a:cs typeface="Arial" pitchFamily="34" charset="0"/>
            </a:endParaRPr>
          </a:p>
        </p:txBody>
      </p:sp>
      <p:sp>
        <p:nvSpPr>
          <p:cNvPr id="12" name="Прямоугольник 11"/>
          <p:cNvSpPr/>
          <p:nvPr/>
        </p:nvSpPr>
        <p:spPr>
          <a:xfrm>
            <a:off x="251520" y="548680"/>
            <a:ext cx="4176464" cy="2246769"/>
          </a:xfrm>
          <a:prstGeom prst="rect">
            <a:avLst/>
          </a:prstGeom>
        </p:spPr>
        <p:txBody>
          <a:bodyPr wrap="square">
            <a:spAutoFit/>
          </a:bodyPr>
          <a:lstStyle/>
          <a:p>
            <a:pPr lvl="0" fontAlgn="base">
              <a:spcBef>
                <a:spcPct val="0"/>
              </a:spcBef>
              <a:spcAft>
                <a:spcPct val="0"/>
              </a:spcAft>
            </a:pPr>
            <a:r>
              <a:rPr kumimoji="0" lang="ru-RU" sz="140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(средний, младший возраст</a:t>
            </a:r>
            <a:r>
              <a:rPr kumimoji="0" lang="ru-RU" sz="140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i="1" u="none" strike="noStrike" cap="none" normalizeH="0" baseline="0" dirty="0" smtClean="0">
                <a:ln>
                  <a:noFill/>
                </a:ln>
                <a:solidFill>
                  <a:schemeClr val="tx1"/>
                </a:solidFill>
                <a:effectLst/>
                <a:ea typeface="Calibri" pitchFamily="34" charset="0"/>
                <a:cs typeface="Times New Roman" pitchFamily="18" charset="0"/>
              </a:rPr>
              <a:t>три красочных бумажных колпачка, детские музыкальные инструменты: губная гармошка, металлофон, балалайка. </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подгруппа детей сидит полукругом, перед ними стол, на нем под колпаками лежат музыкальные инструменты. Воспитатель вызывает к столу ребенка и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будет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играть. Для проверки ответа разрешается заглянуть под колпачок.</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 Игра проводится в свободное от занятий время.</a:t>
            </a:r>
            <a:endParaRPr kumimoji="0" lang="ru-RU" sz="140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404664"/>
            <a:ext cx="4104456" cy="3662541"/>
          </a:xfrm>
          <a:prstGeom prst="rect">
            <a:avLst/>
          </a:prstGeom>
        </p:spPr>
        <p:txBody>
          <a:bodyPr wrap="square">
            <a:spAutoFit/>
          </a:bodyPr>
          <a:lstStyle/>
          <a:p>
            <a:pPr lvl="0" fontAlgn="base">
              <a:spcBef>
                <a:spcPct val="0"/>
              </a:spcBef>
              <a:spcAft>
                <a:spcPct val="0"/>
              </a:spcAft>
            </a:pPr>
            <a:r>
              <a:rPr lang="ru-RU" sz="2000" i="1" dirty="0" smtClean="0">
                <a:solidFill>
                  <a:srgbClr val="00B05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a:t>
            </a:r>
            <a:r>
              <a:rPr lang="ru-RU" sz="1600" i="1" dirty="0" smtClean="0">
                <a:solidFill>
                  <a:srgbClr val="C00000"/>
                </a:solidFill>
                <a:latin typeface="Arial Black" pitchFamily="34" charset="0"/>
                <a:ea typeface="Calibri" pitchFamily="34" charset="0"/>
                <a:cs typeface="Times New Roman" pitchFamily="18" charset="0"/>
              </a:rPr>
              <a:t>Наш оркестр</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Детские музыкальные игрушки и инструменты (домры, балалайки, дудочки, колокольчики, бубны, угольники), большая коробка.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  Ход игры. </a:t>
            </a:r>
            <a:r>
              <a:rPr lang="ru-RU" sz="1400" dirty="0" smtClean="0">
                <a:ea typeface="Calibri" pitchFamily="34" charset="0"/>
                <a:cs typeface="Times New Roman" pitchFamily="18" charset="0"/>
              </a:rPr>
              <a:t>Педагог говорит детям, что в детский сад пришла посылка, показывает ее, достает музыкальные </a:t>
            </a:r>
            <a:r>
              <a:rPr lang="ru-RU" sz="1400" dirty="0" err="1" smtClean="0">
                <a:ea typeface="Calibri" pitchFamily="34" charset="0"/>
                <a:cs typeface="Times New Roman" pitchFamily="18" charset="0"/>
              </a:rPr>
              <a:t>и</a:t>
            </a:r>
            <a:r>
              <a:rPr lang="ru-RU" sz="1400" dirty="0" err="1" smtClean="0">
                <a:ea typeface="Calibri" pitchFamily="34" charset="0"/>
                <a:cs typeface="Times New Roman" pitchFamily="18" charset="0"/>
              </a:rPr>
              <a:t>предлагает</a:t>
            </a:r>
            <a:r>
              <a:rPr lang="ru-RU" sz="1400" dirty="0" smtClean="0">
                <a:ea typeface="Calibri" pitchFamily="34" charset="0"/>
                <a:cs typeface="Times New Roman" pitchFamily="18" charset="0"/>
              </a:rPr>
              <a:t> ему повернуться спиной и отгадать, на чем он </a:t>
            </a:r>
            <a:r>
              <a:rPr lang="ru-RU" sz="1400" dirty="0" err="1" smtClean="0">
                <a:ea typeface="Calibri" pitchFamily="34" charset="0"/>
                <a:cs typeface="Times New Roman" pitchFamily="18" charset="0"/>
              </a:rPr>
              <a:t>нструменты</a:t>
            </a:r>
            <a:r>
              <a:rPr lang="ru-RU" sz="1400" dirty="0" smtClean="0">
                <a:ea typeface="Calibri" pitchFamily="34" charset="0"/>
                <a:cs typeface="Times New Roman" pitchFamily="18" charset="0"/>
              </a:rPr>
              <a:t> </a:t>
            </a:r>
            <a:r>
              <a:rPr lang="ru-RU" sz="1400" dirty="0" smtClean="0">
                <a:ea typeface="Calibri" pitchFamily="34" charset="0"/>
                <a:cs typeface="Times New Roman" pitchFamily="18" charset="0"/>
              </a:rPr>
              <a:t>и раздает их детям (предварительное знакомство с каждым инструментом проводится на музыкальном занятии). Все играют на этих инструментах так, как им хочется. Эта игровая ситуация может быть использована на утреннике. После «творческой» игры, дети слушают игру детей старшей группы.</a:t>
            </a:r>
            <a:endParaRPr lang="ru-RU" sz="1400" dirty="0" smtClean="0">
              <a:cs typeface="Arial" pitchFamily="34" charset="0"/>
            </a:endParaRPr>
          </a:p>
        </p:txBody>
      </p:sp>
      <p:sp>
        <p:nvSpPr>
          <p:cNvPr id="7" name="Прямоугольник 6"/>
          <p:cNvSpPr/>
          <p:nvPr/>
        </p:nvSpPr>
        <p:spPr>
          <a:xfrm>
            <a:off x="251520" y="2852936"/>
            <a:ext cx="4176464" cy="2954655"/>
          </a:xfrm>
          <a:prstGeom prst="rect">
            <a:avLst/>
          </a:prstGeom>
        </p:spPr>
        <p:txBody>
          <a:bodyPr wrap="square">
            <a:spAutoFit/>
          </a:bodyPr>
          <a:lstStyle/>
          <a:p>
            <a:pPr lvl="0" fontAlgn="base">
              <a:spcBef>
                <a:spcPct val="0"/>
              </a:spcBef>
              <a:spcAft>
                <a:spcPct val="0"/>
              </a:spcAft>
            </a:pPr>
            <a:r>
              <a:rPr lang="ru-RU" sz="1400" i="1" dirty="0" smtClean="0">
                <a:solidFill>
                  <a:srgbClr val="C00000"/>
                </a:solidFill>
                <a:latin typeface="Arial Black" pitchFamily="34" charset="0"/>
                <a:ea typeface="Calibri" pitchFamily="34" charset="0"/>
                <a:cs typeface="Times New Roman" pitchFamily="18" charset="0"/>
              </a:rPr>
              <a:t>                 «</a:t>
            </a:r>
            <a:r>
              <a:rPr lang="ru-RU" sz="1400" i="1" dirty="0" smtClean="0">
                <a:solidFill>
                  <a:srgbClr val="C00000"/>
                </a:solidFill>
                <a:latin typeface="Arial Black" pitchFamily="34" charset="0"/>
                <a:ea typeface="Calibri" pitchFamily="34" charset="0"/>
                <a:cs typeface="Times New Roman" pitchFamily="18" charset="0"/>
              </a:rPr>
              <a:t>Музыкальное лото»</a:t>
            </a:r>
            <a:endParaRPr lang="ru-RU" sz="14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latin typeface="Georgia" pitchFamily="18" charset="0"/>
                <a:ea typeface="Calibri" pitchFamily="34" charset="0"/>
                <a:cs typeface="Times New Roman" pitchFamily="18" charset="0"/>
              </a:rPr>
              <a:t>Игровой материал. </a:t>
            </a:r>
            <a:r>
              <a:rPr lang="ru-RU" sz="1400" i="1" dirty="0" smtClean="0">
                <a:latin typeface="Georgia" pitchFamily="18" charset="0"/>
                <a:ea typeface="Calibri" pitchFamily="34" charset="0"/>
                <a:cs typeface="Times New Roman" pitchFamily="18" charset="0"/>
              </a:rPr>
              <a:t>Карточки по числу играющих, на каждой нарисованы пять линеек (нотный стан), кружочки </a:t>
            </a:r>
            <a:r>
              <a:rPr lang="ru-RU" sz="1400" i="1" dirty="0" smtClean="0">
                <a:ea typeface="Calibri" pitchFamily="34" charset="0"/>
                <a:cs typeface="Times New Roman" pitchFamily="18" charset="0"/>
              </a:rPr>
              <a:t>–</a:t>
            </a:r>
            <a:r>
              <a:rPr lang="ru-RU" sz="1400" i="1" dirty="0" smtClean="0">
                <a:latin typeface="Georgia" pitchFamily="18" charset="0"/>
                <a:ea typeface="Calibri" pitchFamily="34" charset="0"/>
                <a:cs typeface="Times New Roman" pitchFamily="18" charset="0"/>
              </a:rPr>
              <a:t> ноты, детские (балалайка, металлофон, </a:t>
            </a:r>
            <a:r>
              <a:rPr lang="ru-RU" sz="1400" i="1" dirty="0" err="1" smtClean="0">
                <a:latin typeface="Georgia" pitchFamily="18" charset="0"/>
                <a:ea typeface="Calibri" pitchFamily="34" charset="0"/>
                <a:cs typeface="Times New Roman" pitchFamily="18" charset="0"/>
              </a:rPr>
              <a:t>триола</a:t>
            </a:r>
            <a:r>
              <a:rPr lang="ru-RU" sz="1400" i="1" dirty="0" smtClean="0">
                <a:latin typeface="Georgia" pitchFamily="18" charset="0"/>
                <a:ea typeface="Calibri" pitchFamily="34" charset="0"/>
                <a:cs typeface="Times New Roman" pitchFamily="18" charset="0"/>
              </a:rPr>
              <a:t>).</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u="sng" dirty="0" smtClean="0">
                <a:latin typeface="Georgia" pitchFamily="18" charset="0"/>
                <a:ea typeface="Calibri" pitchFamily="34" charset="0"/>
                <a:cs typeface="Times New Roman" pitchFamily="18" charset="0"/>
              </a:rPr>
              <a:t>Ход игры. </a:t>
            </a:r>
            <a:r>
              <a:rPr lang="ru-RU" sz="1400" dirty="0" smtClean="0">
                <a:latin typeface="Georgia" pitchFamily="18" charset="0"/>
                <a:ea typeface="Calibri" pitchFamily="34" charset="0"/>
                <a:cs typeface="Times New Roman" pitchFamily="18" charset="0"/>
              </a:rPr>
              <a:t>Ребенок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ведущий играет мелодию на одном из инструментов вверх, вниз или на одном звуке. Дети должны на карточке выложить ноты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кружочки от первой линейки до пятой, или от пятой до первой, или на одной линейке.</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a:t>
            </a:r>
            <a:r>
              <a:rPr lang="ru-RU" sz="1400" dirty="0" smtClean="0">
                <a:latin typeface="Georgia" pitchFamily="18" charset="0"/>
                <a:ea typeface="Calibri" pitchFamily="34" charset="0"/>
                <a:cs typeface="Times New Roman" pitchFamily="18" charset="0"/>
              </a:rPr>
              <a:t>       </a:t>
            </a:r>
            <a:r>
              <a:rPr lang="ru-RU" sz="1400" dirty="0" smtClean="0">
                <a:latin typeface="Georgia" pitchFamily="18" charset="0"/>
                <a:ea typeface="Calibri" pitchFamily="34" charset="0"/>
                <a:cs typeface="Times New Roman" pitchFamily="18" charset="0"/>
              </a:rPr>
              <a:t>Игра проводится в свободное от </a:t>
            </a:r>
            <a:r>
              <a:rPr lang="ru-RU" sz="1400" dirty="0" smtClean="0">
                <a:latin typeface="Georgia" pitchFamily="18" charset="0"/>
                <a:ea typeface="Calibri" pitchFamily="34" charset="0"/>
                <a:cs typeface="Times New Roman" pitchFamily="18" charset="0"/>
              </a:rPr>
              <a:t>            </a:t>
            </a: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a:t>
            </a:r>
            <a:r>
              <a:rPr lang="ru-RU" sz="1400" dirty="0" smtClean="0">
                <a:latin typeface="Georgia" pitchFamily="18" charset="0"/>
                <a:ea typeface="Calibri" pitchFamily="34" charset="0"/>
                <a:cs typeface="Times New Roman" pitchFamily="18" charset="0"/>
              </a:rPr>
              <a:t>                                                            занятий </a:t>
            </a:r>
            <a:r>
              <a:rPr lang="ru-RU" sz="1400" dirty="0" smtClean="0">
                <a:latin typeface="Georgia" pitchFamily="18" charset="0"/>
                <a:ea typeface="Calibri" pitchFamily="34" charset="0"/>
                <a:cs typeface="Times New Roman" pitchFamily="18" charset="0"/>
              </a:rPr>
              <a:t>время</a:t>
            </a:r>
            <a:r>
              <a:rPr lang="ru-RU" dirty="0" smtClean="0">
                <a:latin typeface="Georgia" pitchFamily="18" charset="0"/>
                <a:ea typeface="Calibri" pitchFamily="34" charset="0"/>
                <a:cs typeface="Times New Roman" pitchFamily="18" charset="0"/>
              </a:rPr>
              <a:t>.</a:t>
            </a:r>
            <a:endParaRPr lang="ru-RU" sz="24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3139321"/>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Ступеньки»</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Лесенка из пяти ступенек, игрушки (матрешка, мишка, зайчик), детские музыкальные инструменты (металлофон, аккордеон, губная гармошка).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В игре участвует несколько детей.</a:t>
            </a:r>
            <a:endParaRPr lang="ru-RU" sz="1400" dirty="0" smtClean="0">
              <a:cs typeface="Arial" pitchFamily="34" charset="0"/>
            </a:endParaRPr>
          </a:p>
        </p:txBody>
      </p:sp>
      <p:sp>
        <p:nvSpPr>
          <p:cNvPr id="6" name="Прямоугольник 5"/>
          <p:cNvSpPr/>
          <p:nvPr/>
        </p:nvSpPr>
        <p:spPr>
          <a:xfrm>
            <a:off x="4932040" y="332656"/>
            <a:ext cx="3960440" cy="3077766"/>
          </a:xfrm>
          <a:prstGeom prst="rect">
            <a:avLst/>
          </a:prstGeom>
        </p:spPr>
        <p:txBody>
          <a:bodyPr wrap="square">
            <a:spAutoFit/>
          </a:bodyPr>
          <a:lstStyle/>
          <a:p>
            <a:pPr lvl="0" fontAlgn="base">
              <a:spcBef>
                <a:spcPct val="0"/>
              </a:spcBef>
              <a:spcAft>
                <a:spcPct val="0"/>
              </a:spcAft>
            </a:pPr>
            <a:r>
              <a:rPr lang="ru-RU" sz="20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Найди нужный </a:t>
            </a:r>
            <a:r>
              <a:rPr lang="ru-RU" sz="1600" i="1" dirty="0" smtClean="0">
                <a:solidFill>
                  <a:srgbClr val="C00000"/>
                </a:solidFill>
                <a:latin typeface="Arial Black" pitchFamily="34" charset="0"/>
                <a:ea typeface="Calibri" pitchFamily="34" charset="0"/>
                <a:cs typeface="Times New Roman" pitchFamily="18" charset="0"/>
              </a:rPr>
              <a:t>                            </a:t>
            </a:r>
          </a:p>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                  колокольчик</a:t>
            </a:r>
            <a:r>
              <a:rPr lang="ru-RU" sz="1600" i="1" dirty="0" smtClean="0">
                <a:solidFill>
                  <a:srgbClr val="C00000"/>
                </a:solidFill>
                <a:latin typeface="Arial Black" pitchFamily="34" charset="0"/>
                <a:ea typeface="Calibri" pitchFamily="34" charset="0"/>
                <a:cs typeface="Times New Roman" pitchFamily="18" charset="0"/>
              </a:rPr>
              <a:t>»</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Игровой материал. </a:t>
            </a:r>
            <a:r>
              <a:rPr lang="ru-RU" sz="1400" dirty="0" smtClean="0">
                <a:ea typeface="Calibri" pitchFamily="34" charset="0"/>
                <a:cs typeface="Times New Roman" pitchFamily="18" charset="0"/>
              </a:rPr>
              <a:t>Пять наборов колокольчиков по типу «Валдай».</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В нем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lang="ru-RU" sz="1400" dirty="0" smtClean="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251520" y="188640"/>
            <a:ext cx="4104456" cy="5816977"/>
          </a:xfrm>
          <a:prstGeom prst="rect">
            <a:avLst/>
          </a:prstGeom>
        </p:spPr>
        <p:txBody>
          <a:bodyPr wrap="square">
            <a:spAutoFit/>
          </a:bodyPr>
          <a:lstStyle/>
          <a:p>
            <a:pPr lvl="0" fontAlgn="base">
              <a:spcBef>
                <a:spcPct val="0"/>
              </a:spcBef>
              <a:spcAft>
                <a:spcPct val="0"/>
              </a:spcAft>
            </a:pPr>
            <a:r>
              <a:rPr lang="ru-RU" sz="1200" b="1" i="1" dirty="0" smtClean="0">
                <a:solidFill>
                  <a:srgbClr val="1F497D"/>
                </a:solidFill>
                <a:ea typeface="Calibri" pitchFamily="34" charset="0"/>
                <a:cs typeface="Times New Roman" pitchFamily="18" charset="0"/>
              </a:rPr>
              <a:t>                                </a:t>
            </a:r>
            <a:r>
              <a:rPr lang="ru-RU" sz="1200" b="1" i="1" dirty="0" smtClean="0">
                <a:solidFill>
                  <a:srgbClr val="C00000"/>
                </a:solidFill>
                <a:latin typeface="Arial Black" pitchFamily="34" charset="0"/>
                <a:ea typeface="Calibri" pitchFamily="34" charset="0"/>
                <a:cs typeface="Times New Roman" pitchFamily="18" charset="0"/>
              </a:rPr>
              <a:t> «</a:t>
            </a:r>
            <a:r>
              <a:rPr lang="ru-RU" sz="1200" b="1" i="1" dirty="0" smtClean="0">
                <a:solidFill>
                  <a:srgbClr val="C00000"/>
                </a:solidFill>
                <a:latin typeface="Arial Black" pitchFamily="34" charset="0"/>
                <a:ea typeface="Calibri" pitchFamily="34" charset="0"/>
                <a:cs typeface="Times New Roman" pitchFamily="18" charset="0"/>
              </a:rPr>
              <a:t>Повтори звуки»</a:t>
            </a:r>
            <a:endParaRPr lang="ru-RU" sz="12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200" i="1" u="sng" dirty="0" smtClean="0">
                <a:ea typeface="Calibri" pitchFamily="34" charset="0"/>
                <a:cs typeface="Times New Roman" pitchFamily="18" charset="0"/>
              </a:rPr>
              <a:t>Игровой материал</a:t>
            </a:r>
            <a:r>
              <a:rPr lang="ru-RU" sz="1200" i="1" dirty="0" smtClean="0">
                <a:ea typeface="Calibri" pitchFamily="34" charset="0"/>
                <a:cs typeface="Times New Roman" pitchFamily="18" charset="0"/>
              </a:rPr>
              <a:t>. Карточки (по числу играющих) с изображением трех бубенчиков; красный – «дан», желтый – «динь», зеленый – «дон»; маленькие карточки с изображением таких же бубенчиков (на каждом по одному); металлофон.</a:t>
            </a:r>
            <a:endParaRPr lang="ru-RU" sz="1200" dirty="0" smtClean="0">
              <a:cs typeface="Arial" pitchFamily="34" charset="0"/>
            </a:endParaRPr>
          </a:p>
          <a:p>
            <a:pPr lvl="0" eaLnBrk="0" fontAlgn="base" hangingPunct="0">
              <a:spcBef>
                <a:spcPct val="0"/>
              </a:spcBef>
              <a:spcAft>
                <a:spcPct val="0"/>
              </a:spcAft>
            </a:pPr>
            <a:r>
              <a:rPr lang="ru-RU" sz="1200" u="sng" dirty="0" smtClean="0">
                <a:ea typeface="Calibri" pitchFamily="34" charset="0"/>
                <a:cs typeface="Times New Roman" pitchFamily="18" charset="0"/>
              </a:rPr>
              <a:t>Ход игры</a:t>
            </a:r>
            <a:r>
              <a:rPr lang="ru-RU" sz="1200" dirty="0" smtClean="0">
                <a:ea typeface="Calibri" pitchFamily="34" charset="0"/>
                <a:cs typeface="Times New Roman" pitchFamily="18" charset="0"/>
              </a:rPr>
              <a:t>. Воспитатель – 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до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Воспитатель показывает маленькую карточку, например, с желтым бубенчиком. Тот, кто узнал, как звучит этот бубенчик, поет «динь — динь-динь» (соль первой октавы). Воспитатель дает ему карточку, и ребенок закрывает ею желтый бубенчик на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Металлофон можно использовать для проверки ответов детей, а также в том случае, если ребенок затрудняется спеть (он сам играет на металлофоне).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 игре участвует любое количество детей (в зависимости от игрового материала). Но при этом надо помнить, что каждый участник получит маленькую карточку только тогда, когда споет соответствующий звук или сыграет его на металлофоне.</a:t>
            </a:r>
            <a:endParaRPr lang="ru-RU" sz="1200" dirty="0" smtClean="0">
              <a:cs typeface="Arial" pitchFamily="34" charset="0"/>
            </a:endParaRPr>
          </a:p>
        </p:txBody>
      </p:sp>
      <p:sp>
        <p:nvSpPr>
          <p:cNvPr id="5" name="Прямоугольник 4"/>
          <p:cNvSpPr/>
          <p:nvPr/>
        </p:nvSpPr>
        <p:spPr>
          <a:xfrm>
            <a:off x="5004048" y="332656"/>
            <a:ext cx="3888432" cy="486287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Угадай </a:t>
            </a:r>
            <a:r>
              <a:rPr lang="ru-RU" sz="1600" i="1" dirty="0" smtClean="0">
                <a:solidFill>
                  <a:srgbClr val="C00000"/>
                </a:solidFill>
                <a:latin typeface="Arial Black" pitchFamily="34" charset="0"/>
                <a:ea typeface="Calibri" pitchFamily="34" charset="0"/>
                <a:cs typeface="Times New Roman" pitchFamily="18" charset="0"/>
              </a:rPr>
              <a:t>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звенит поочередно то одним, то другим колокольчиком, , дети располагают кружочки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Играют несколько детей. Игра проводится во вторую половину дня.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Примечание. </a:t>
            </a:r>
            <a:r>
              <a:rPr lang="ru-RU" sz="1400" dirty="0" smtClean="0">
                <a:ea typeface="Calibri" pitchFamily="34" charset="0"/>
                <a:cs typeface="Times New Roman" pitchFamily="18" charset="0"/>
              </a:rPr>
              <a:t>Игру можно провести с металлофоном. Ведущий поочередно играет верхний, средний, низкий звуки. Дети располагают кружки – ноты на трех линейках.</a:t>
            </a:r>
            <a:endParaRPr lang="ru-RU" sz="1400"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Определи инструмент»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Аккордеон, металлофон, арфа (каждого инструмента по два), колокольчик, четыре деревянные ложки.</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Двое детей сидят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lang="ru-RU" sz="1600" dirty="0" smtClean="0">
              <a:cs typeface="Arial" pitchFamily="34" charset="0"/>
            </a:endParaRPr>
          </a:p>
        </p:txBody>
      </p:sp>
      <p:sp>
        <p:nvSpPr>
          <p:cNvPr id="6" name="Прямоугольник 5"/>
          <p:cNvSpPr/>
          <p:nvPr/>
        </p:nvSpPr>
        <p:spPr>
          <a:xfrm>
            <a:off x="4860032" y="404665"/>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FF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a:t>
            </a:r>
            <a:r>
              <a:rPr lang="ru-RU" sz="1600" i="1" dirty="0" smtClean="0">
                <a:solidFill>
                  <a:srgbClr val="C00000"/>
                </a:solidFill>
                <a:latin typeface="Arial Black" pitchFamily="34" charset="0"/>
                <a:ea typeface="Calibri" pitchFamily="34" charset="0"/>
                <a:cs typeface="Times New Roman" pitchFamily="18" charset="0"/>
              </a:rPr>
              <a:t>Слушаем внимательно</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Проигрыватель с пластинками инструментальной музыки, знакомой детям; детские музыкальные инструменты (пианино, аккордеон, скрипка и т. д.).</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на столе.</a:t>
            </a:r>
            <a:endParaRPr lang="ru-RU" sz="1600" dirty="0" smtClean="0">
              <a:cs typeface="Arial" pitchFamily="34" charset="0"/>
            </a:endParaRPr>
          </a:p>
          <a:p>
            <a:pPr lvl="0" eaLnBrk="0" fontAlgn="base" hangingPunct="0">
              <a:spcBef>
                <a:spcPct val="0"/>
              </a:spcBef>
              <a:spcAft>
                <a:spcPct val="0"/>
              </a:spcAft>
            </a:pPr>
            <a:r>
              <a:rPr lang="ru-RU" sz="1600" dirty="0" smtClean="0">
                <a:ea typeface="Calibri" pitchFamily="34" charset="0"/>
                <a:cs typeface="Times New Roman" pitchFamily="18" charset="0"/>
              </a:rPr>
              <a:t>  Игра проводится на музыкальном занятии с целью закрепления пройденного материала по слушанию музыки, а также в часы досуга.</a:t>
            </a:r>
            <a:endParaRPr lang="ru-RU" sz="1600" dirty="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23528" y="404664"/>
            <a:ext cx="3960440" cy="353943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Музыкальные загадки</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Игровой материал. </a:t>
            </a:r>
            <a:r>
              <a:rPr lang="ru-RU" sz="1600" dirty="0" smtClean="0">
                <a:ea typeface="Calibri" pitchFamily="34" charset="0"/>
                <a:cs typeface="Times New Roman" pitchFamily="18" charset="0"/>
              </a:rPr>
              <a:t>Металлофон, треугольник, бубенчики, бубен, арфа, цимбалы.</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 Дети сидят полукругом перед ширмой, за которой на столе находятся музыкальные инструменты и игрушки. Ребенок – ведущий проигрывает мелодию или ритмический рисунок на каком – либо инструменте. Дети отгадывают. За правильный ответ ребенок получает фишку. Выигрывает тот, у кого окажется больше всех фишек.</a:t>
            </a:r>
            <a:endParaRPr lang="ru-RU" sz="1600" dirty="0" smtClean="0">
              <a:cs typeface="Arial" pitchFamily="34" charset="0"/>
            </a:endParaRPr>
          </a:p>
        </p:txBody>
      </p:sp>
      <p:sp>
        <p:nvSpPr>
          <p:cNvPr id="5" name="Прямоугольник 4"/>
          <p:cNvSpPr/>
          <p:nvPr/>
        </p:nvSpPr>
        <p:spPr>
          <a:xfrm>
            <a:off x="4788024" y="332656"/>
            <a:ext cx="4032448" cy="5047536"/>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На чем играю?»</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Детям раздают по нескольку карточек (3 — 4). Ребенок – ведущий проигрывает мелодию или ритмический рисунок на каком – либо инструменте (перед ведущим небольшая ширма). Дети определяют звучание инструмента и закрывают фишкой вторую половину карточки.</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Игру можно провести по типу лото. На одной большой карточке, разделенной на 4 – 6 квадратов, дается изображение различных инструментов (4 — 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 – 6 маленьких.</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 проводится так же, но только дети закрывают маленькой карточкой соответствующее изображение на большой.</a:t>
            </a:r>
            <a:endParaRPr lang="ru-RU" sz="1400" dirty="0" smtClean="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1186</Words>
  <Application>Microsoft Office PowerPoint</Application>
  <PresentationFormat>Экран (4:3)</PresentationFormat>
  <Paragraphs>116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19</cp:revision>
  <dcterms:created xsi:type="dcterms:W3CDTF">2014-07-20T18:30:47Z</dcterms:created>
  <dcterms:modified xsi:type="dcterms:W3CDTF">2014-07-21T18:40:47Z</dcterms:modified>
</cp:coreProperties>
</file>