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5" r:id="rId4"/>
    <p:sldId id="257" r:id="rId5"/>
    <p:sldId id="347" r:id="rId6"/>
    <p:sldId id="261" r:id="rId7"/>
    <p:sldId id="271" r:id="rId8"/>
    <p:sldId id="272" r:id="rId9"/>
    <p:sldId id="291" r:id="rId10"/>
    <p:sldId id="273" r:id="rId11"/>
    <p:sldId id="331" r:id="rId12"/>
    <p:sldId id="332" r:id="rId13"/>
    <p:sldId id="333" r:id="rId14"/>
    <p:sldId id="334" r:id="rId15"/>
    <p:sldId id="336" r:id="rId16"/>
    <p:sldId id="346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AEAFB3-323F-4240-A1DD-C75E3EC1851D}">
          <p14:sldIdLst>
            <p14:sldId id="256"/>
            <p14:sldId id="268"/>
            <p14:sldId id="265"/>
            <p14:sldId id="257"/>
            <p14:sldId id="347"/>
            <p14:sldId id="261"/>
            <p14:sldId id="271"/>
            <p14:sldId id="272"/>
            <p14:sldId id="291"/>
            <p14:sldId id="273"/>
            <p14:sldId id="331"/>
            <p14:sldId id="332"/>
            <p14:sldId id="333"/>
            <p14:sldId id="334"/>
            <p14:sldId id="336"/>
            <p14:sldId id="346"/>
          </p14:sldIdLst>
        </p14:section>
        <p14:section name="Раздел без заголовка" id="{F9E33F3A-C1D8-4C41-823F-8FF4B5B8926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48" y="17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5CA5E-A500-45B0-90D6-F8CF33E0AA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05B65-A653-43F8-901A-39088B21F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6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05B65-A653-43F8-901A-39088B21F2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5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4423" y="392633"/>
            <a:ext cx="10703153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E39D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0384" y="396712"/>
            <a:ext cx="2358568" cy="3324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0423" y="626363"/>
            <a:ext cx="3894581" cy="10066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0423" y="1135379"/>
            <a:ext cx="4793741" cy="100660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0423" y="1642871"/>
            <a:ext cx="3172205" cy="10066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E39D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E39D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11267" cy="68549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1804" y="1655064"/>
            <a:ext cx="5105400" cy="272033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498080" y="1360932"/>
            <a:ext cx="554990" cy="523240"/>
          </a:xfrm>
          <a:custGeom>
            <a:avLst/>
            <a:gdLst/>
            <a:ahLst/>
            <a:cxnLst/>
            <a:rect l="l" t="t" r="r" b="b"/>
            <a:pathLst>
              <a:path w="554990" h="523239">
                <a:moveTo>
                  <a:pt x="277368" y="0"/>
                </a:moveTo>
                <a:lnTo>
                  <a:pt x="227517" y="4209"/>
                </a:lnTo>
                <a:lnTo>
                  <a:pt x="180595" y="16345"/>
                </a:lnTo>
                <a:lnTo>
                  <a:pt x="137385" y="35672"/>
                </a:lnTo>
                <a:lnTo>
                  <a:pt x="98673" y="61453"/>
                </a:lnTo>
                <a:lnTo>
                  <a:pt x="65241" y="92950"/>
                </a:lnTo>
                <a:lnTo>
                  <a:pt x="37874" y="129427"/>
                </a:lnTo>
                <a:lnTo>
                  <a:pt x="17355" y="170146"/>
                </a:lnTo>
                <a:lnTo>
                  <a:pt x="4469" y="214371"/>
                </a:lnTo>
                <a:lnTo>
                  <a:pt x="0" y="261365"/>
                </a:lnTo>
                <a:lnTo>
                  <a:pt x="4469" y="308360"/>
                </a:lnTo>
                <a:lnTo>
                  <a:pt x="17355" y="352585"/>
                </a:lnTo>
                <a:lnTo>
                  <a:pt x="37874" y="393304"/>
                </a:lnTo>
                <a:lnTo>
                  <a:pt x="65241" y="429781"/>
                </a:lnTo>
                <a:lnTo>
                  <a:pt x="98673" y="461278"/>
                </a:lnTo>
                <a:lnTo>
                  <a:pt x="137385" y="487059"/>
                </a:lnTo>
                <a:lnTo>
                  <a:pt x="180595" y="506386"/>
                </a:lnTo>
                <a:lnTo>
                  <a:pt x="227517" y="518522"/>
                </a:lnTo>
                <a:lnTo>
                  <a:pt x="277368" y="522731"/>
                </a:lnTo>
                <a:lnTo>
                  <a:pt x="327218" y="518522"/>
                </a:lnTo>
                <a:lnTo>
                  <a:pt x="374140" y="506386"/>
                </a:lnTo>
                <a:lnTo>
                  <a:pt x="417350" y="487059"/>
                </a:lnTo>
                <a:lnTo>
                  <a:pt x="456062" y="461278"/>
                </a:lnTo>
                <a:lnTo>
                  <a:pt x="489494" y="429781"/>
                </a:lnTo>
                <a:lnTo>
                  <a:pt x="516861" y="393304"/>
                </a:lnTo>
                <a:lnTo>
                  <a:pt x="537380" y="352585"/>
                </a:lnTo>
                <a:lnTo>
                  <a:pt x="550266" y="308360"/>
                </a:lnTo>
                <a:lnTo>
                  <a:pt x="554736" y="261365"/>
                </a:lnTo>
                <a:lnTo>
                  <a:pt x="550266" y="214371"/>
                </a:lnTo>
                <a:lnTo>
                  <a:pt x="537380" y="170146"/>
                </a:lnTo>
                <a:lnTo>
                  <a:pt x="516861" y="129427"/>
                </a:lnTo>
                <a:lnTo>
                  <a:pt x="489494" y="92950"/>
                </a:lnTo>
                <a:lnTo>
                  <a:pt x="456062" y="61453"/>
                </a:lnTo>
                <a:lnTo>
                  <a:pt x="417350" y="35672"/>
                </a:lnTo>
                <a:lnTo>
                  <a:pt x="374140" y="16345"/>
                </a:lnTo>
                <a:lnTo>
                  <a:pt x="327218" y="4209"/>
                </a:lnTo>
                <a:lnTo>
                  <a:pt x="277368" y="0"/>
                </a:lnTo>
                <a:close/>
              </a:path>
            </a:pathLst>
          </a:custGeom>
          <a:solidFill>
            <a:srgbClr val="396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498080" y="1360932"/>
            <a:ext cx="554990" cy="523240"/>
          </a:xfrm>
          <a:custGeom>
            <a:avLst/>
            <a:gdLst/>
            <a:ahLst/>
            <a:cxnLst/>
            <a:rect l="l" t="t" r="r" b="b"/>
            <a:pathLst>
              <a:path w="554990" h="523239">
                <a:moveTo>
                  <a:pt x="0" y="261365"/>
                </a:moveTo>
                <a:lnTo>
                  <a:pt x="4469" y="214371"/>
                </a:lnTo>
                <a:lnTo>
                  <a:pt x="17355" y="170146"/>
                </a:lnTo>
                <a:lnTo>
                  <a:pt x="37874" y="129427"/>
                </a:lnTo>
                <a:lnTo>
                  <a:pt x="65241" y="92950"/>
                </a:lnTo>
                <a:lnTo>
                  <a:pt x="98673" y="61453"/>
                </a:lnTo>
                <a:lnTo>
                  <a:pt x="137385" y="35672"/>
                </a:lnTo>
                <a:lnTo>
                  <a:pt x="180595" y="16345"/>
                </a:lnTo>
                <a:lnTo>
                  <a:pt x="227517" y="4209"/>
                </a:lnTo>
                <a:lnTo>
                  <a:pt x="277368" y="0"/>
                </a:lnTo>
                <a:lnTo>
                  <a:pt x="327218" y="4209"/>
                </a:lnTo>
                <a:lnTo>
                  <a:pt x="374140" y="16345"/>
                </a:lnTo>
                <a:lnTo>
                  <a:pt x="417350" y="35672"/>
                </a:lnTo>
                <a:lnTo>
                  <a:pt x="456062" y="61453"/>
                </a:lnTo>
                <a:lnTo>
                  <a:pt x="489494" y="92950"/>
                </a:lnTo>
                <a:lnTo>
                  <a:pt x="516861" y="129427"/>
                </a:lnTo>
                <a:lnTo>
                  <a:pt x="537380" y="170146"/>
                </a:lnTo>
                <a:lnTo>
                  <a:pt x="550266" y="214371"/>
                </a:lnTo>
                <a:lnTo>
                  <a:pt x="554736" y="261365"/>
                </a:lnTo>
                <a:lnTo>
                  <a:pt x="550266" y="308360"/>
                </a:lnTo>
                <a:lnTo>
                  <a:pt x="537380" y="352585"/>
                </a:lnTo>
                <a:lnTo>
                  <a:pt x="516861" y="393304"/>
                </a:lnTo>
                <a:lnTo>
                  <a:pt x="489494" y="429781"/>
                </a:lnTo>
                <a:lnTo>
                  <a:pt x="456062" y="461278"/>
                </a:lnTo>
                <a:lnTo>
                  <a:pt x="417350" y="487059"/>
                </a:lnTo>
                <a:lnTo>
                  <a:pt x="374140" y="506386"/>
                </a:lnTo>
                <a:lnTo>
                  <a:pt x="327218" y="518522"/>
                </a:lnTo>
                <a:lnTo>
                  <a:pt x="277368" y="522731"/>
                </a:lnTo>
                <a:lnTo>
                  <a:pt x="227517" y="518522"/>
                </a:lnTo>
                <a:lnTo>
                  <a:pt x="180595" y="506386"/>
                </a:lnTo>
                <a:lnTo>
                  <a:pt x="137385" y="487059"/>
                </a:lnTo>
                <a:lnTo>
                  <a:pt x="98673" y="461278"/>
                </a:lnTo>
                <a:lnTo>
                  <a:pt x="65241" y="429781"/>
                </a:lnTo>
                <a:lnTo>
                  <a:pt x="37874" y="393304"/>
                </a:lnTo>
                <a:lnTo>
                  <a:pt x="17355" y="352585"/>
                </a:lnTo>
                <a:lnTo>
                  <a:pt x="4469" y="308360"/>
                </a:lnTo>
                <a:lnTo>
                  <a:pt x="0" y="261365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7075" y="125729"/>
            <a:ext cx="10937849" cy="2280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1E39DA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7486" y="1887474"/>
            <a:ext cx="5999480" cy="3379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chitel.club/events/" TargetMode="External"/><Relationship Id="rId4" Type="http://schemas.openxmlformats.org/officeDocument/2006/relationships/hyperlink" Target="https://lbz.ru/vide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79614"/>
            <a:ext cx="12191999" cy="6857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94B944-1F82-466A-84CB-6C5FC59E291E}"/>
              </a:ext>
            </a:extLst>
          </p:cNvPr>
          <p:cNvSpPr txBox="1"/>
          <p:nvPr/>
        </p:nvSpPr>
        <p:spPr>
          <a:xfrm>
            <a:off x="426719" y="304800"/>
            <a:ext cx="9585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Муниципальное казенное дошкольное образовательное учреждение                           «Детский сад «Теремок» </a:t>
            </a:r>
            <a:r>
              <a:rPr lang="ru-RU" sz="2400" b="1" dirty="0" err="1">
                <a:solidFill>
                  <a:schemeClr val="bg1"/>
                </a:solidFill>
              </a:rPr>
              <a:t>г.Нижнеудинск</a:t>
            </a:r>
            <a:r>
              <a:rPr lang="ru-RU" sz="24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81FF7-BE7C-4334-8921-D405685B5371}"/>
              </a:ext>
            </a:extLst>
          </p:cNvPr>
          <p:cNvSpPr txBox="1"/>
          <p:nvPr/>
        </p:nvSpPr>
        <p:spPr>
          <a:xfrm>
            <a:off x="2057400" y="14782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CEB21-9836-4CA6-BEE7-F4DCF9D1ECDD}"/>
              </a:ext>
            </a:extLst>
          </p:cNvPr>
          <p:cNvSpPr txBox="1"/>
          <p:nvPr/>
        </p:nvSpPr>
        <p:spPr>
          <a:xfrm>
            <a:off x="627075" y="2103413"/>
            <a:ext cx="8000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         ИННОВАЦИОННЫЙ ПРОЕКТ</a:t>
            </a:r>
          </a:p>
          <a:p>
            <a:r>
              <a:rPr lang="ru-RU" sz="4400" b="1" dirty="0">
                <a:solidFill>
                  <a:schemeClr val="bg1"/>
                </a:solidFill>
              </a:rPr>
              <a:t>         </a:t>
            </a:r>
            <a:r>
              <a:rPr lang="ru-RU" sz="4000" b="1" dirty="0">
                <a:solidFill>
                  <a:schemeClr val="bg1"/>
                </a:solidFill>
              </a:rPr>
              <a:t>« Три ступени к успеху»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E1887-1AA4-4353-8713-6C2060AB14E7}"/>
              </a:ext>
            </a:extLst>
          </p:cNvPr>
          <p:cNvSpPr txBox="1"/>
          <p:nvPr/>
        </p:nvSpPr>
        <p:spPr>
          <a:xfrm>
            <a:off x="8628074" y="5644243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Составитель: Заведующий МКДОУ «Теремок» </a:t>
            </a:r>
          </a:p>
          <a:p>
            <a:r>
              <a:rPr lang="ru-RU" sz="2000" b="1" dirty="0"/>
              <a:t>Павловская И.Э.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9A368-72AF-4424-B5F4-9987F5315731}"/>
              </a:ext>
            </a:extLst>
          </p:cNvPr>
          <p:cNvSpPr txBox="1"/>
          <p:nvPr/>
        </p:nvSpPr>
        <p:spPr>
          <a:xfrm>
            <a:off x="228600" y="4191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Формирование предпосылок функциональной грамотности детей дошкольного возраста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7075" y="125729"/>
            <a:ext cx="10937849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5080" algn="ctr">
              <a:lnSpc>
                <a:spcPts val="3890"/>
              </a:lnSpc>
              <a:spcBef>
                <a:spcPts val="585"/>
              </a:spcBef>
            </a:pPr>
            <a:r>
              <a:rPr lang="ru-RU" sz="3200" b="1" spc="-30" dirty="0">
                <a:solidFill>
                  <a:srgbClr val="002060"/>
                </a:solidFill>
                <a:latin typeface="+mj-lt"/>
              </a:rPr>
              <a:t>План реализации образовательного проекта </a:t>
            </a:r>
            <a:br>
              <a:rPr lang="ru-RU" sz="3200" b="1" spc="-30" dirty="0">
                <a:solidFill>
                  <a:srgbClr val="002060"/>
                </a:solidFill>
                <a:latin typeface="+mj-lt"/>
              </a:rPr>
            </a:br>
            <a:r>
              <a:rPr lang="ru-RU" sz="3200" b="1" spc="-30" dirty="0">
                <a:solidFill>
                  <a:srgbClr val="002060"/>
                </a:solidFill>
                <a:latin typeface="+mj-lt"/>
              </a:rPr>
              <a:t>«Три ступени к успеху»</a:t>
            </a:r>
            <a:endParaRPr sz="3200" b="1" spc="-3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6164" y="3609543"/>
            <a:ext cx="55479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0"/>
              </a:spcBef>
            </a:pPr>
            <a:r>
              <a:rPr lang="ru-RU" sz="3000" b="1" spc="-5" dirty="0">
                <a:latin typeface="Calibri"/>
                <a:cs typeface="Calibri"/>
              </a:rPr>
              <a:t>-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7041" y="2339086"/>
            <a:ext cx="27971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67463" y="2123643"/>
            <a:ext cx="3832503" cy="2971800"/>
            <a:chOff x="408431" y="2226564"/>
            <a:chExt cx="3746500" cy="128778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80" y="2298178"/>
              <a:ext cx="3614973" cy="10576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2226564"/>
              <a:ext cx="2602992" cy="12877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787" y="2328672"/>
              <a:ext cx="3528060" cy="9540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55838" y="2568874"/>
            <a:ext cx="3534940" cy="18973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             1 этап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организационно –    подготовительный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январь 2025г.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май 2025г.  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896" y="3609543"/>
            <a:ext cx="386842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sz="3000" dirty="0">
              <a:latin typeface="Calibri"/>
              <a:cs typeface="Calibri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1DDAA4-6471-4278-8625-CC4DD62CE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715" y="609600"/>
            <a:ext cx="8851285" cy="7162799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461E2F-F811-44FD-8FE8-1DC031A268F4}"/>
              </a:ext>
            </a:extLst>
          </p:cNvPr>
          <p:cNvSpPr/>
          <p:nvPr/>
        </p:nvSpPr>
        <p:spPr>
          <a:xfrm>
            <a:off x="3657600" y="1146047"/>
            <a:ext cx="783781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Анализ существующих образовательных практик в аспекте формирования предпосылок функциональной грамотности у детей дошкольного возраста.</a:t>
            </a:r>
            <a:endParaRPr lang="ru-RU" sz="800" b="1" dirty="0">
              <a:solidFill>
                <a:srgbClr val="002060"/>
              </a:solidFill>
            </a:endParaRPr>
          </a:p>
          <a:p>
            <a:r>
              <a:rPr lang="ru-RU" sz="2300" b="1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Разработка системы тематического планирования образовательной деятельности  (электронный ресурс)</a:t>
            </a:r>
            <a:endParaRPr lang="ru-RU" sz="8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3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Включение родителей в образовательный процесс  при формировании предпосылок функциональной грамотности детей 3-7. </a:t>
            </a:r>
            <a:endParaRPr lang="ru-RU" sz="8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3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 Подбор и внедрение в педагогическую практику эффективных педагогических технологий, позволяющих формировать у детей предпосылки читательской, математической, естественнонаучной грамотности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7075" y="125729"/>
            <a:ext cx="10937849" cy="55848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5080" algn="ctr">
              <a:lnSpc>
                <a:spcPts val="3890"/>
              </a:lnSpc>
              <a:spcBef>
                <a:spcPts val="585"/>
              </a:spcBef>
            </a:pPr>
            <a:r>
              <a:rPr lang="ru-RU" sz="3200" b="1" spc="-30" dirty="0">
                <a:solidFill>
                  <a:srgbClr val="002060"/>
                </a:solidFill>
                <a:latin typeface="+mj-lt"/>
              </a:rPr>
              <a:t>Формирование предпосылок читательской грамотности</a:t>
            </a:r>
            <a:endParaRPr sz="3200" b="1" spc="-3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6164" y="3609543"/>
            <a:ext cx="55479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0"/>
              </a:spcBef>
            </a:pPr>
            <a:r>
              <a:rPr lang="ru-RU" sz="3000" b="1" spc="-5" dirty="0">
                <a:latin typeface="Calibri"/>
                <a:cs typeface="Calibri"/>
              </a:rPr>
              <a:t>-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7041" y="2339086"/>
            <a:ext cx="27971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67463" y="2286000"/>
            <a:ext cx="3267863" cy="2209800"/>
            <a:chOff x="408431" y="2226564"/>
            <a:chExt cx="3746500" cy="128778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80" y="2298178"/>
              <a:ext cx="3614973" cy="10576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2226564"/>
              <a:ext cx="2602992" cy="12877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787" y="2328672"/>
              <a:ext cx="3528060" cy="9540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18896" y="2568874"/>
            <a:ext cx="2225238" cy="15279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 2 этап 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основной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март 2025г. 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май 2026г.  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896" y="3609543"/>
            <a:ext cx="386842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sz="3000" dirty="0">
              <a:latin typeface="Calibri"/>
              <a:cs typeface="Calibri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1DDAA4-6471-4278-8625-CC4DD62CE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1" y="125730"/>
            <a:ext cx="9372600" cy="764667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461E2F-F811-44FD-8FE8-1DC031A268F4}"/>
              </a:ext>
            </a:extLst>
          </p:cNvPr>
          <p:cNvSpPr/>
          <p:nvPr/>
        </p:nvSpPr>
        <p:spPr>
          <a:xfrm>
            <a:off x="3375250" y="1143000"/>
            <a:ext cx="797855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Мониторинг интересов детей старшего возраста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«Как хорошо уметь читать»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Опрос родителей (законных представителей)  анкетирование на тему: «С какого возраста учить ребенка читать?»,  «Модно ли читать сказки».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Лекторий для родителей «</a:t>
            </a:r>
            <a:r>
              <a:rPr lang="ru-RU" sz="2400" b="1" dirty="0" err="1">
                <a:solidFill>
                  <a:srgbClr val="002060"/>
                </a:solidFill>
              </a:rPr>
              <a:t>Говорунишки</a:t>
            </a:r>
            <a:r>
              <a:rPr lang="ru-RU" sz="2400" b="1" dirty="0">
                <a:solidFill>
                  <a:srgbClr val="002060"/>
                </a:solidFill>
              </a:rPr>
              <a:t>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Мастер-классы с привлечением учителей начальных классов.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Участие в читательском аукционе-игре «Мои книги», «По страницам любимой книги».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 «День самоуправления»   для родителей.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2060"/>
                </a:solidFill>
              </a:rPr>
              <a:t>Книгостудия</a:t>
            </a:r>
            <a:r>
              <a:rPr lang="ru-RU" sz="2400" b="1" dirty="0">
                <a:solidFill>
                  <a:srgbClr val="002060"/>
                </a:solidFill>
              </a:rPr>
              <a:t> «Про - чтение»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«</a:t>
            </a:r>
            <a:r>
              <a:rPr lang="ru-RU" sz="2400" b="1" dirty="0" err="1">
                <a:solidFill>
                  <a:srgbClr val="002060"/>
                </a:solidFill>
              </a:rPr>
              <a:t>Библиодворик</a:t>
            </a:r>
            <a:r>
              <a:rPr lang="ru-RU" sz="2400" b="1" dirty="0">
                <a:solidFill>
                  <a:srgbClr val="002060"/>
                </a:solidFill>
              </a:rPr>
              <a:t>» на территории детского сада.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" y="125729"/>
            <a:ext cx="11506199" cy="55848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5080" algn="ctr">
              <a:lnSpc>
                <a:spcPts val="3890"/>
              </a:lnSpc>
              <a:spcBef>
                <a:spcPts val="585"/>
              </a:spcBef>
            </a:pPr>
            <a:r>
              <a:rPr lang="ru-RU" sz="3200" b="1" spc="-30" dirty="0">
                <a:solidFill>
                  <a:srgbClr val="002060"/>
                </a:solidFill>
                <a:latin typeface="+mj-lt"/>
              </a:rPr>
              <a:t>Формирование предпосылок естественнонаучной  грамотности</a:t>
            </a:r>
            <a:endParaRPr sz="3200" b="1" spc="-3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6164" y="3609543"/>
            <a:ext cx="55479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0"/>
              </a:spcBef>
            </a:pPr>
            <a:r>
              <a:rPr lang="ru-RU" sz="3000" b="1" spc="-5" dirty="0">
                <a:latin typeface="Calibri"/>
                <a:cs typeface="Calibri"/>
              </a:rPr>
              <a:t>-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7041" y="2339086"/>
            <a:ext cx="27971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67463" y="2286000"/>
            <a:ext cx="3267863" cy="2209800"/>
            <a:chOff x="408431" y="2226564"/>
            <a:chExt cx="3746500" cy="128778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80" y="2298178"/>
              <a:ext cx="3614973" cy="10576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2226564"/>
              <a:ext cx="2602992" cy="12877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787" y="2328672"/>
              <a:ext cx="3528060" cy="9540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18896" y="2568874"/>
            <a:ext cx="2225238" cy="15279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 2 этап 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основной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сентябрь 2026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май 2027г.  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896" y="3609543"/>
            <a:ext cx="386842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sz="3000" dirty="0">
              <a:latin typeface="Calibri"/>
              <a:cs typeface="Calibri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1DDAA4-6471-4278-8625-CC4DD62CE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1" y="125730"/>
            <a:ext cx="9372600" cy="764667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461E2F-F811-44FD-8FE8-1DC031A268F4}"/>
              </a:ext>
            </a:extLst>
          </p:cNvPr>
          <p:cNvSpPr/>
          <p:nvPr/>
        </p:nvSpPr>
        <p:spPr>
          <a:xfrm>
            <a:off x="3375250" y="1143000"/>
            <a:ext cx="797855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Мониторинг интересов детей старшего возраста «Почему человек должен беречь природу?»,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Опрос родителей (законных представителей) и анкетирование на тему: «Как сделать город чище</a:t>
            </a:r>
            <a:r>
              <a:rPr lang="en-US" sz="2300" b="1" dirty="0">
                <a:solidFill>
                  <a:srgbClr val="002060"/>
                </a:solidFill>
              </a:rPr>
              <a:t>?</a:t>
            </a:r>
            <a:r>
              <a:rPr lang="ru-RU" sz="2300" b="1" dirty="0">
                <a:solidFill>
                  <a:srgbClr val="002060"/>
                </a:solidFill>
              </a:rPr>
              <a:t>» «Человек в природе. польза и вред»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Экспедиция клуба выходного дня.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Изготовление семейных экологических газет, журналов «Человек в мире природы», «Моя Родина -Сибирь».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Клуб выходного дня «Умные экологические выходные».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Социальный проект «Академия опытов», «Эко-парк для любознательных детей».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Интеллектуальная экспедиция «По тропе времени».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Игра-путешествие «Зеленая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20884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" y="125729"/>
            <a:ext cx="11506199" cy="55848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5080" algn="ctr">
              <a:lnSpc>
                <a:spcPts val="3890"/>
              </a:lnSpc>
              <a:spcBef>
                <a:spcPts val="585"/>
              </a:spcBef>
            </a:pPr>
            <a:r>
              <a:rPr lang="ru-RU" sz="3200" b="1" spc="-30" dirty="0">
                <a:solidFill>
                  <a:srgbClr val="002060"/>
                </a:solidFill>
                <a:latin typeface="+mj-lt"/>
              </a:rPr>
              <a:t>Формирование предпосылок математической  грамотности</a:t>
            </a:r>
            <a:endParaRPr sz="3200" b="1" spc="-3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6164" y="3609543"/>
            <a:ext cx="55479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0"/>
              </a:spcBef>
            </a:pPr>
            <a:r>
              <a:rPr lang="ru-RU" sz="3000" b="1" spc="-5" dirty="0">
                <a:latin typeface="Calibri"/>
                <a:cs typeface="Calibri"/>
              </a:rPr>
              <a:t>-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7041" y="2339086"/>
            <a:ext cx="27971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67463" y="2286000"/>
            <a:ext cx="3267863" cy="2209800"/>
            <a:chOff x="408431" y="2226564"/>
            <a:chExt cx="3746500" cy="128778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80" y="2298178"/>
              <a:ext cx="3614973" cy="10576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2226564"/>
              <a:ext cx="2602992" cy="12877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787" y="2328672"/>
              <a:ext cx="3528060" cy="9540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18896" y="2568874"/>
            <a:ext cx="2225238" cy="15279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 2 этап 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основной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сентябрь 2027г.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май 2028г.  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896" y="3609543"/>
            <a:ext cx="386842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sz="3000" dirty="0">
              <a:latin typeface="Calibri"/>
              <a:cs typeface="Calibri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1DDAA4-6471-4278-8625-CC4DD62CE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1" y="125730"/>
            <a:ext cx="9372600" cy="764667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461E2F-F811-44FD-8FE8-1DC031A268F4}"/>
              </a:ext>
            </a:extLst>
          </p:cNvPr>
          <p:cNvSpPr/>
          <p:nvPr/>
        </p:nvSpPr>
        <p:spPr>
          <a:xfrm>
            <a:off x="3260553" y="1066800"/>
            <a:ext cx="852427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Конкурсные движения, экскурсии, </a:t>
            </a:r>
            <a:r>
              <a:rPr lang="ru-RU" sz="2300" b="1" dirty="0" err="1">
                <a:solidFill>
                  <a:srgbClr val="002060"/>
                </a:solidFill>
              </a:rPr>
              <a:t>челенджи</a:t>
            </a:r>
            <a:r>
              <a:rPr lang="ru-RU" sz="2300" b="1" dirty="0">
                <a:solidFill>
                  <a:srgbClr val="002060"/>
                </a:solidFill>
              </a:rPr>
              <a:t> математического поискового характера.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Интерактивные мероприятия для родителей и детей по математической грамотности.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Изготовление семейных экономических газет, презентации: «Наша домашняя экономка», «Экономика своими руками».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Игра-путешествие «Вовка в стране математики».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Интеллектуальная экспедиция совместно с родителями «В мир экономики».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Социальный проект «Планета математического волшебства».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Исследовательский проект «Зачем повару математика».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Клуб выходного дня «Умные математические выходные».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Профориентационная акция «Математика в профессиях».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«Неделя финансовой грамотности».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2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9299" y="108496"/>
            <a:ext cx="12115799" cy="55848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5080" algn="ctr">
              <a:lnSpc>
                <a:spcPts val="3890"/>
              </a:lnSpc>
              <a:spcBef>
                <a:spcPts val="585"/>
              </a:spcBef>
            </a:pPr>
            <a:r>
              <a:rPr lang="ru-RU" sz="3100" b="1" spc="-30" dirty="0">
                <a:solidFill>
                  <a:srgbClr val="002060"/>
                </a:solidFill>
                <a:latin typeface="+mj-lt"/>
              </a:rPr>
              <a:t>Систематизация  и обобщение результатов проектной деятельности</a:t>
            </a:r>
            <a:endParaRPr sz="3100" b="1" spc="-3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6164" y="3609543"/>
            <a:ext cx="55479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0"/>
              </a:spcBef>
            </a:pPr>
            <a:r>
              <a:rPr lang="ru-RU" sz="3000" b="1" spc="-5" dirty="0">
                <a:latin typeface="Calibri"/>
                <a:cs typeface="Calibri"/>
              </a:rPr>
              <a:t>-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7041" y="2339086"/>
            <a:ext cx="27971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-67463" y="2286000"/>
            <a:ext cx="3267863" cy="2209800"/>
            <a:chOff x="408431" y="2226564"/>
            <a:chExt cx="3746500" cy="1287780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80" y="2298178"/>
              <a:ext cx="3614973" cy="10576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2226564"/>
              <a:ext cx="2602992" cy="12877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787" y="2328672"/>
              <a:ext cx="3528060" cy="9540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18896" y="2568874"/>
            <a:ext cx="2225238" cy="15279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 3 этап 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обобщающий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 март 2028.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15" dirty="0">
                <a:solidFill>
                  <a:srgbClr val="002060"/>
                </a:solidFill>
                <a:latin typeface="Calibri"/>
                <a:cs typeface="Calibri"/>
              </a:rPr>
              <a:t>май 2028г.  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896" y="3609543"/>
            <a:ext cx="386842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endParaRPr sz="3000" dirty="0">
              <a:latin typeface="Calibri"/>
              <a:cs typeface="Calibri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71DDAA4-6471-4278-8625-CC4DD62CE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306" y="250478"/>
            <a:ext cx="9219694" cy="752192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461E2F-F811-44FD-8FE8-1DC031A268F4}"/>
              </a:ext>
            </a:extLst>
          </p:cNvPr>
          <p:cNvSpPr/>
          <p:nvPr/>
        </p:nvSpPr>
        <p:spPr>
          <a:xfrm>
            <a:off x="3937377" y="1066800"/>
            <a:ext cx="784745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Подведение итогов  по: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распространению опыта работы, участию в конкурсах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участию в детских фестивалях «</a:t>
            </a:r>
            <a:r>
              <a:rPr lang="ru-RU" sz="2300" b="1" dirty="0" err="1">
                <a:solidFill>
                  <a:srgbClr val="002060"/>
                </a:solidFill>
              </a:rPr>
              <a:t>Умникум</a:t>
            </a:r>
            <a:r>
              <a:rPr lang="ru-RU" sz="2300" b="1" dirty="0">
                <a:solidFill>
                  <a:srgbClr val="002060"/>
                </a:solidFill>
              </a:rPr>
              <a:t>», «Юный мастер».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выступлениям на вебинарах, конференциях, заседаниях методических объединений.</a:t>
            </a:r>
          </a:p>
          <a:p>
            <a:endParaRPr lang="ru-RU" sz="2300" b="1" dirty="0">
              <a:solidFill>
                <a:srgbClr val="002060"/>
              </a:solidFill>
            </a:endParaRPr>
          </a:p>
          <a:p>
            <a:r>
              <a:rPr lang="ru-RU" sz="2300" b="1" dirty="0">
                <a:solidFill>
                  <a:srgbClr val="002060"/>
                </a:solidFill>
              </a:rPr>
              <a:t>Рефлексивный анализ по эффективности реализации проекта: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Аналитические справки, выявление проблем, поиск решений.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2060"/>
                </a:solidFill>
              </a:rPr>
              <a:t>Отчеты по итогам реализации проекта.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2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4142" y="27430"/>
            <a:ext cx="2507856" cy="681989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5205" y="44390"/>
            <a:ext cx="8791195" cy="157543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R="5080" algn="ctr">
              <a:lnSpc>
                <a:spcPts val="3890"/>
              </a:lnSpc>
              <a:spcBef>
                <a:spcPts val="585"/>
              </a:spcBef>
            </a:pPr>
            <a:r>
              <a:rPr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Функциональная </a:t>
            </a:r>
            <a:r>
              <a:rPr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грамотность</a:t>
            </a:r>
            <a:r>
              <a:rPr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- </a:t>
            </a:r>
            <a:r>
              <a:rPr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основа</a:t>
            </a:r>
            <a:r>
              <a:rPr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для построения  </a:t>
            </a:r>
            <a:r>
              <a:rPr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преемственности</a:t>
            </a:r>
            <a:r>
              <a:rPr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b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между</a:t>
            </a:r>
            <a:r>
              <a:rPr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уровнями</a:t>
            </a:r>
            <a:r>
              <a:rPr lang="ru-RU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</a:t>
            </a:r>
            <a:r>
              <a:rPr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общего</a:t>
            </a:r>
            <a:r>
              <a:rPr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образования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76164" y="3609543"/>
            <a:ext cx="55479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0400" marR="5080" indent="-648335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Формирование функциональной </a:t>
            </a:r>
            <a:r>
              <a:rPr sz="3000" b="1" spc="-66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грамотности</a:t>
            </a:r>
            <a:r>
              <a:rPr sz="3000" b="1" spc="10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школьников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65676" y="2226564"/>
            <a:ext cx="3746500" cy="1287780"/>
            <a:chOff x="4265676" y="2226564"/>
            <a:chExt cx="3746500" cy="128778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6724" y="2298178"/>
              <a:ext cx="3614973" cy="10576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5676" y="2226564"/>
              <a:ext cx="3395472" cy="12877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47032" y="2328672"/>
              <a:ext cx="3528060" cy="95402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527041" y="2339086"/>
            <a:ext cx="27971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Начальное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общее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41207" y="2226564"/>
            <a:ext cx="3764279" cy="1287780"/>
            <a:chOff x="8141207" y="2226564"/>
            <a:chExt cx="3764279" cy="12877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3127" y="2289060"/>
              <a:ext cx="3642360" cy="1066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41207" y="2226564"/>
              <a:ext cx="3232404" cy="12877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2563" y="2328672"/>
              <a:ext cx="3528059" cy="95402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402828" y="2339086"/>
            <a:ext cx="26327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Основное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общее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образование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8431" y="2226564"/>
            <a:ext cx="3746500" cy="1287780"/>
            <a:chOff x="408431" y="2226564"/>
            <a:chExt cx="3746500" cy="128778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80" y="2298178"/>
              <a:ext cx="3614973" cy="105766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431" y="2226564"/>
              <a:ext cx="2602992" cy="12877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787" y="2328672"/>
              <a:ext cx="3528060" cy="9540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68223" y="2339086"/>
            <a:ext cx="203453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Дошкольное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об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ание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8896" y="3609543"/>
            <a:ext cx="38684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Развитие </a:t>
            </a:r>
            <a:r>
              <a:rPr sz="3000" b="1" spc="-10" dirty="0">
                <a:latin typeface="Calibri"/>
                <a:cs typeface="Calibri"/>
              </a:rPr>
              <a:t>предпосылок </a:t>
            </a:r>
            <a:r>
              <a:rPr sz="3000" b="1" spc="-66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функциональной</a:t>
            </a:r>
            <a:endParaRPr sz="3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3000" b="1" spc="-5" dirty="0">
                <a:latin typeface="Calibri"/>
                <a:cs typeface="Calibri"/>
              </a:rPr>
              <a:t>грамотности</a:t>
            </a:r>
            <a:endParaRPr sz="30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3000" b="1" dirty="0">
                <a:latin typeface="Calibri"/>
                <a:cs typeface="Calibri"/>
              </a:rPr>
              <a:t>у</a:t>
            </a:r>
            <a:r>
              <a:rPr sz="3000" b="1" spc="-30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дошкольников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4142" y="27430"/>
            <a:ext cx="2507856" cy="6819897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90600" y="4343400"/>
            <a:ext cx="820165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5" dirty="0">
                <a:solidFill>
                  <a:srgbClr val="C00000"/>
                </a:solidFill>
                <a:latin typeface="Calibri"/>
                <a:cs typeface="Calibri"/>
              </a:rPr>
              <a:t>Благодарю</a:t>
            </a:r>
            <a:r>
              <a:rPr sz="4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C00000"/>
                </a:solidFill>
                <a:latin typeface="Calibri"/>
                <a:cs typeface="Calibri"/>
              </a:rPr>
              <a:t>за</a:t>
            </a:r>
            <a:r>
              <a:rPr sz="4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C00000"/>
                </a:solidFill>
                <a:latin typeface="Calibri"/>
                <a:cs typeface="Calibri"/>
              </a:rPr>
              <a:t>внимание!</a:t>
            </a:r>
            <a:endParaRPr sz="4800" dirty="0">
              <a:latin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B32E2D-E4A7-4696-86FF-6BEC6443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0714"/>
            <a:ext cx="2119313" cy="7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7">
            <a:extLst>
              <a:ext uri="{FF2B5EF4-FFF2-40B4-BE49-F238E27FC236}">
                <a16:creationId xmlns:a16="http://schemas.microsoft.com/office/drawing/2014/main" id="{9CB18FAB-5CEB-4CA3-9954-92EB442FD737}"/>
              </a:ext>
            </a:extLst>
          </p:cNvPr>
          <p:cNvSpPr txBox="1">
            <a:spLocks/>
          </p:cNvSpPr>
          <p:nvPr/>
        </p:nvSpPr>
        <p:spPr>
          <a:xfrm>
            <a:off x="2514600" y="615860"/>
            <a:ext cx="6400800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>
            <a:lvl1pPr>
              <a:defRPr sz="3600" b="0" i="0">
                <a:solidFill>
                  <a:srgbClr val="1E39DA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R="5080" algn="ctr">
              <a:lnSpc>
                <a:spcPts val="3890"/>
              </a:lnSpc>
              <a:spcBef>
                <a:spcPts val="585"/>
              </a:spcBef>
            </a:pPr>
            <a:r>
              <a:rPr lang="ru-RU" kern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Наши помощники</a:t>
            </a: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B868470F-FE60-4569-8493-130A55CCCA47}"/>
              </a:ext>
            </a:extLst>
          </p:cNvPr>
          <p:cNvSpPr txBox="1"/>
          <p:nvPr/>
        </p:nvSpPr>
        <p:spPr>
          <a:xfrm>
            <a:off x="4027170" y="1966925"/>
            <a:ext cx="471233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02020"/>
                </a:solidFill>
                <a:latin typeface="Calibri"/>
                <a:cs typeface="Calibri"/>
              </a:rPr>
              <a:t>Самые интересные </a:t>
            </a:r>
            <a:r>
              <a:rPr sz="2000" b="1" dirty="0">
                <a:solidFill>
                  <a:srgbClr val="202020"/>
                </a:solidFill>
                <a:latin typeface="Calibri"/>
                <a:cs typeface="Calibri"/>
              </a:rPr>
              <a:t>онлайн - </a:t>
            </a:r>
            <a:r>
              <a:rPr sz="2000" b="1" spc="-5" dirty="0">
                <a:solidFill>
                  <a:srgbClr val="202020"/>
                </a:solidFill>
                <a:latin typeface="Calibri"/>
                <a:cs typeface="Calibri"/>
              </a:rPr>
              <a:t>мероприятия </a:t>
            </a:r>
            <a:r>
              <a:rPr sz="2000" b="1" spc="-4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1E39DA"/>
                </a:solidFill>
                <a:uFill>
                  <a:solidFill>
                    <a:srgbClr val="1E39DA"/>
                  </a:solidFill>
                </a:uFill>
                <a:latin typeface="Calibri"/>
                <a:cs typeface="Calibri"/>
                <a:hlinkClick r:id="rId4"/>
              </a:rPr>
              <a:t>https://lbz.ru/video/ </a:t>
            </a:r>
            <a:r>
              <a:rPr sz="2000" b="1" dirty="0">
                <a:solidFill>
                  <a:srgbClr val="1E39DA"/>
                </a:solid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1E39DA"/>
                </a:solidFill>
                <a:uFill>
                  <a:solidFill>
                    <a:srgbClr val="1E39DA"/>
                  </a:solidFill>
                </a:uFill>
                <a:latin typeface="Calibri"/>
                <a:cs typeface="Calibri"/>
                <a:hlinkClick r:id="rId5"/>
              </a:rPr>
              <a:t>https://uchitel.club/events/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80972" y="249848"/>
            <a:ext cx="9023350" cy="1362075"/>
            <a:chOff x="1680972" y="249848"/>
            <a:chExt cx="9023350" cy="1362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4550" y="249848"/>
              <a:ext cx="6369976" cy="4588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0972" y="495300"/>
              <a:ext cx="9022842" cy="111632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1961" y="63246"/>
            <a:ext cx="839152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Функциональная грамотность:  актуально в дошкольном образовании?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600" y="1246886"/>
            <a:ext cx="11658600" cy="49584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400" b="1" spc="-10" dirty="0">
                <a:latin typeface="Calibri"/>
                <a:cs typeface="Calibri"/>
              </a:rPr>
              <a:t>Дошкольное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образование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направлено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на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формирование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общей</a:t>
            </a:r>
            <a:r>
              <a:rPr sz="2400" b="1" spc="-15" dirty="0">
                <a:latin typeface="Calibri"/>
                <a:cs typeface="Calibri"/>
              </a:rPr>
              <a:t> культуры,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развитие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физических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lang="ru-RU" sz="2400" dirty="0">
                <a:latin typeface="Calibri"/>
                <a:cs typeface="Calibri"/>
              </a:rPr>
              <a:t>   </a:t>
            </a:r>
            <a:r>
              <a:rPr sz="2400" b="1" spc="-5" dirty="0" err="1">
                <a:latin typeface="Calibri"/>
                <a:cs typeface="Calibri"/>
              </a:rPr>
              <a:t>интеллектуальных</a:t>
            </a:r>
            <a:r>
              <a:rPr sz="2400" b="1" spc="-5" dirty="0">
                <a:latin typeface="Calibri"/>
                <a:cs typeface="Calibri"/>
              </a:rPr>
              <a:t>, нравственных, эстетических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-5" dirty="0">
                <a:latin typeface="Calibri"/>
                <a:cs typeface="Calibri"/>
              </a:rPr>
              <a:t>личностных качеств, формирование </a:t>
            </a:r>
            <a:r>
              <a:rPr sz="2400" b="1" spc="-5" dirty="0">
                <a:solidFill>
                  <a:srgbClr val="0000D5"/>
                </a:solidFill>
                <a:latin typeface="Calibri"/>
                <a:cs typeface="Calibri"/>
              </a:rPr>
              <a:t>предпосылок </a:t>
            </a:r>
            <a:r>
              <a:rPr sz="2400" b="1" spc="-440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D5"/>
                </a:solidFill>
                <a:latin typeface="Calibri"/>
                <a:cs typeface="Calibri"/>
              </a:rPr>
              <a:t>учебной</a:t>
            </a:r>
            <a:r>
              <a:rPr sz="2400" b="1" spc="-20" dirty="0">
                <a:solidFill>
                  <a:srgbClr val="0000D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D5"/>
                </a:solidFill>
                <a:latin typeface="Calibri"/>
                <a:cs typeface="Calibri"/>
              </a:rPr>
              <a:t>деятельности</a:t>
            </a:r>
            <a:r>
              <a:rPr sz="2400" b="1" spc="-5" dirty="0">
                <a:latin typeface="Calibri"/>
                <a:cs typeface="Calibri"/>
              </a:rPr>
              <a:t>,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сохранение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укрепление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здоровья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детей дошкольного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возраста</a:t>
            </a:r>
            <a:endParaRPr sz="24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5"/>
              </a:spcBef>
            </a:pPr>
            <a:r>
              <a:rPr b="1" i="1" dirty="0">
                <a:latin typeface="Calibri"/>
                <a:cs typeface="Calibri"/>
              </a:rPr>
              <a:t>Пункт</a:t>
            </a:r>
            <a:r>
              <a:rPr b="1" i="1" spc="-1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1</a:t>
            </a:r>
            <a:r>
              <a:rPr b="1" i="1" spc="-1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статьи</a:t>
            </a:r>
            <a:r>
              <a:rPr b="1" i="1" spc="-3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64</a:t>
            </a:r>
            <a:r>
              <a:rPr b="1" i="1" spc="-10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Федерального</a:t>
            </a:r>
            <a:r>
              <a:rPr b="1" i="1" spc="-6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закона</a:t>
            </a:r>
            <a:endParaRPr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b="1" i="1" dirty="0">
                <a:latin typeface="Calibri"/>
                <a:cs typeface="Calibri"/>
              </a:rPr>
              <a:t>«Об</a:t>
            </a:r>
            <a:r>
              <a:rPr b="1" i="1" spc="-30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образовании</a:t>
            </a:r>
            <a:r>
              <a:rPr b="1" i="1" spc="-55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в</a:t>
            </a:r>
            <a:r>
              <a:rPr b="1" i="1" spc="-30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Российской</a:t>
            </a:r>
            <a:r>
              <a:rPr b="1" i="1" spc="-50" dirty="0">
                <a:latin typeface="Calibri"/>
                <a:cs typeface="Calibri"/>
              </a:rPr>
              <a:t> </a:t>
            </a:r>
            <a:r>
              <a:rPr b="1" i="1" dirty="0">
                <a:latin typeface="Calibri"/>
                <a:cs typeface="Calibri"/>
              </a:rPr>
              <a:t>Федерации»</a:t>
            </a:r>
            <a:endParaRPr dirty="0">
              <a:latin typeface="Calibri"/>
              <a:cs typeface="Calibri"/>
            </a:endParaRPr>
          </a:p>
          <a:p>
            <a:pPr marL="104139" marR="255904">
              <a:lnSpc>
                <a:spcPct val="100000"/>
              </a:lnSpc>
              <a:spcBef>
                <a:spcPts val="105"/>
              </a:spcBef>
            </a:pPr>
            <a:endParaRPr lang="ru-RU" sz="2400" b="1" spc="-5" dirty="0">
              <a:cs typeface="Calibri"/>
            </a:endParaRPr>
          </a:p>
          <a:p>
            <a:pPr marL="104139" marR="255904">
              <a:lnSpc>
                <a:spcPct val="100000"/>
              </a:lnSpc>
              <a:spcBef>
                <a:spcPts val="105"/>
              </a:spcBef>
            </a:pPr>
            <a:r>
              <a:rPr lang="ru-RU" sz="2400" b="1" spc="-5" dirty="0">
                <a:cs typeface="Calibri"/>
              </a:rPr>
              <a:t>Чтобы</a:t>
            </a:r>
            <a:r>
              <a:rPr lang="ru-RU" sz="2400" b="1" spc="-30" dirty="0">
                <a:cs typeface="Calibri"/>
              </a:rPr>
              <a:t> </a:t>
            </a:r>
            <a:r>
              <a:rPr lang="ru-RU" sz="2400" b="1" spc="-10" dirty="0">
                <a:cs typeface="Calibri"/>
              </a:rPr>
              <a:t>этот</a:t>
            </a:r>
            <a:r>
              <a:rPr lang="ru-RU" sz="2400" b="1" spc="-5" dirty="0">
                <a:cs typeface="Calibri"/>
              </a:rPr>
              <a:t> </a:t>
            </a:r>
            <a:r>
              <a:rPr lang="ru-RU" sz="2400" b="1" spc="-10" dirty="0">
                <a:cs typeface="Calibri"/>
              </a:rPr>
              <a:t>показатель </a:t>
            </a:r>
            <a:r>
              <a:rPr lang="ru-RU" sz="2400" b="1" dirty="0">
                <a:cs typeface="Calibri"/>
              </a:rPr>
              <a:t>функциональной</a:t>
            </a:r>
            <a:r>
              <a:rPr lang="ru-RU" sz="2400" b="1" spc="-50" dirty="0">
                <a:cs typeface="Calibri"/>
              </a:rPr>
              <a:t> </a:t>
            </a:r>
            <a:r>
              <a:rPr lang="ru-RU" sz="2400" b="1" dirty="0">
                <a:cs typeface="Calibri"/>
              </a:rPr>
              <a:t>грамотности</a:t>
            </a:r>
            <a:r>
              <a:rPr lang="ru-RU" sz="2400" b="1" spc="-25" dirty="0">
                <a:cs typeface="Calibri"/>
              </a:rPr>
              <a:t> </a:t>
            </a:r>
            <a:r>
              <a:rPr lang="ru-RU" sz="2400" b="1" spc="-10" dirty="0">
                <a:cs typeface="Calibri"/>
              </a:rPr>
              <a:t>школьников</a:t>
            </a:r>
            <a:r>
              <a:rPr lang="ru-RU" sz="2400" b="1" spc="-50" dirty="0">
                <a:cs typeface="Calibri"/>
              </a:rPr>
              <a:t> </a:t>
            </a:r>
            <a:r>
              <a:rPr lang="ru-RU" sz="2400" b="1" spc="-30" dirty="0">
                <a:cs typeface="Calibri"/>
              </a:rPr>
              <a:t> </a:t>
            </a:r>
            <a:r>
              <a:rPr lang="ru-RU" sz="2400" b="1" dirty="0">
                <a:cs typeface="Calibri"/>
              </a:rPr>
              <a:t>был</a:t>
            </a:r>
            <a:r>
              <a:rPr lang="ru-RU" sz="2400" b="1" spc="-5" dirty="0">
                <a:cs typeface="Calibri"/>
              </a:rPr>
              <a:t> достаточно</a:t>
            </a:r>
            <a:r>
              <a:rPr lang="ru-RU" sz="2400" b="1" spc="-40" dirty="0">
                <a:cs typeface="Calibri"/>
              </a:rPr>
              <a:t> </a:t>
            </a:r>
            <a:r>
              <a:rPr lang="ru-RU" sz="2400" b="1" dirty="0">
                <a:cs typeface="Calibri"/>
              </a:rPr>
              <a:t>высок,</a:t>
            </a:r>
            <a:r>
              <a:rPr lang="ru-RU" sz="2400" b="1" spc="-30" dirty="0">
                <a:cs typeface="Calibri"/>
              </a:rPr>
              <a:t> </a:t>
            </a:r>
            <a:r>
              <a:rPr lang="ru-RU" sz="2400" b="1" dirty="0">
                <a:cs typeface="Calibri"/>
              </a:rPr>
              <a:t>мы</a:t>
            </a:r>
            <a:r>
              <a:rPr lang="ru-RU" sz="2400" b="1" spc="-15" dirty="0">
                <a:cs typeface="Calibri"/>
              </a:rPr>
              <a:t> </a:t>
            </a:r>
            <a:r>
              <a:rPr lang="ru-RU" sz="2400" b="1" spc="-10" dirty="0">
                <a:cs typeface="Calibri"/>
              </a:rPr>
              <a:t>должны</a:t>
            </a:r>
            <a:r>
              <a:rPr lang="ru-RU" sz="2400" b="1" spc="-20" dirty="0">
                <a:cs typeface="Calibri"/>
              </a:rPr>
              <a:t> </a:t>
            </a:r>
            <a:r>
              <a:rPr lang="ru-RU" sz="2400" b="1" spc="-5" dirty="0">
                <a:cs typeface="Calibri"/>
              </a:rPr>
              <a:t>создать</a:t>
            </a:r>
            <a:r>
              <a:rPr lang="ru-RU" sz="2400" b="1" spc="-10" dirty="0">
                <a:cs typeface="Calibri"/>
              </a:rPr>
              <a:t> </a:t>
            </a:r>
            <a:r>
              <a:rPr lang="ru-RU" sz="2400" b="1" spc="-5" dirty="0">
                <a:cs typeface="Calibri"/>
              </a:rPr>
              <a:t>предпосылки</a:t>
            </a:r>
            <a:r>
              <a:rPr lang="ru-RU" sz="2400" dirty="0">
                <a:cs typeface="Calibri"/>
              </a:rPr>
              <a:t>  </a:t>
            </a:r>
            <a:r>
              <a:rPr lang="ru-RU" sz="2400" b="1" spc="-5" dirty="0">
                <a:cs typeface="Calibri"/>
              </a:rPr>
              <a:t>функциональной</a:t>
            </a:r>
            <a:r>
              <a:rPr lang="ru-RU" sz="2400" b="1" spc="-45" dirty="0">
                <a:cs typeface="Calibri"/>
              </a:rPr>
              <a:t> </a:t>
            </a:r>
            <a:r>
              <a:rPr lang="ru-RU" sz="2400" b="1" dirty="0">
                <a:cs typeface="Calibri"/>
              </a:rPr>
              <a:t>грамотности</a:t>
            </a:r>
            <a:r>
              <a:rPr lang="ru-RU" sz="2400" b="1" spc="-30" dirty="0">
                <a:cs typeface="Calibri"/>
              </a:rPr>
              <a:t> </a:t>
            </a:r>
            <a:r>
              <a:rPr lang="ru-RU" sz="2400" b="1" dirty="0">
                <a:cs typeface="Calibri"/>
              </a:rPr>
              <a:t>в</a:t>
            </a:r>
            <a:r>
              <a:rPr lang="ru-RU" sz="2400" b="1" spc="5" dirty="0">
                <a:cs typeface="Calibri"/>
              </a:rPr>
              <a:t> </a:t>
            </a:r>
            <a:r>
              <a:rPr lang="ru-RU" sz="2400" b="1" spc="-10" dirty="0">
                <a:cs typeface="Calibri"/>
              </a:rPr>
              <a:t>дошкольном</a:t>
            </a:r>
            <a:r>
              <a:rPr lang="ru-RU" sz="2400" b="1" spc="-50" dirty="0">
                <a:cs typeface="Calibri"/>
              </a:rPr>
              <a:t> </a:t>
            </a:r>
            <a:r>
              <a:rPr lang="ru-RU" sz="2400" b="1" spc="-10" dirty="0">
                <a:cs typeface="Calibri"/>
              </a:rPr>
              <a:t>детстве.</a:t>
            </a:r>
            <a:endParaRPr lang="ru-RU" sz="2400" dirty="0"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7225030" marR="94615" indent="2633345">
              <a:lnSpc>
                <a:spcPct val="100000"/>
              </a:lnSpc>
              <a:spcBef>
                <a:spcPts val="25"/>
              </a:spcBef>
            </a:pPr>
            <a:r>
              <a:rPr b="1" i="1" spc="-10" dirty="0">
                <a:latin typeface="Calibri"/>
                <a:cs typeface="Calibri"/>
              </a:rPr>
              <a:t>О.А.</a:t>
            </a:r>
            <a:r>
              <a:rPr b="1" i="1" spc="-80" dirty="0">
                <a:latin typeface="Calibri"/>
                <a:cs typeface="Calibri"/>
              </a:rPr>
              <a:t> </a:t>
            </a:r>
            <a:r>
              <a:rPr b="1" i="1" spc="-5" dirty="0" err="1">
                <a:latin typeface="Calibri"/>
                <a:cs typeface="Calibri"/>
              </a:rPr>
              <a:t>Карабанова</a:t>
            </a:r>
            <a:r>
              <a:rPr b="1" i="1" spc="-5" dirty="0">
                <a:latin typeface="Calibri"/>
                <a:cs typeface="Calibri"/>
              </a:rPr>
              <a:t>,</a:t>
            </a:r>
            <a:r>
              <a:rPr lang="ru-RU" b="1" i="1" spc="-5" dirty="0">
                <a:latin typeface="Calibri"/>
                <a:cs typeface="Calibri"/>
              </a:rPr>
              <a:t> </a:t>
            </a:r>
            <a:r>
              <a:rPr b="1" i="1" spc="-10" dirty="0" err="1">
                <a:latin typeface="Calibri"/>
                <a:cs typeface="Calibri"/>
              </a:rPr>
              <a:t>доктор</a:t>
            </a:r>
            <a:r>
              <a:rPr b="1" i="1" spc="35" dirty="0">
                <a:latin typeface="Calibri"/>
                <a:cs typeface="Calibri"/>
              </a:rPr>
              <a:t> </a:t>
            </a:r>
            <a:r>
              <a:rPr b="1" i="1" spc="-10" dirty="0">
                <a:latin typeface="Calibri"/>
                <a:cs typeface="Calibri"/>
              </a:rPr>
              <a:t>психологических</a:t>
            </a:r>
            <a:r>
              <a:rPr b="1" i="1" spc="65" dirty="0">
                <a:latin typeface="Calibri"/>
                <a:cs typeface="Calibri"/>
              </a:rPr>
              <a:t> </a:t>
            </a:r>
            <a:r>
              <a:rPr b="1" i="1" spc="-5" dirty="0">
                <a:latin typeface="Calibri"/>
                <a:cs typeface="Calibri"/>
              </a:rPr>
              <a:t>наук,</a:t>
            </a:r>
            <a:r>
              <a:rPr b="1" i="1" spc="15" dirty="0">
                <a:latin typeface="Calibri"/>
                <a:cs typeface="Calibri"/>
              </a:rPr>
              <a:t> </a:t>
            </a:r>
            <a:r>
              <a:rPr b="1" i="1" spc="-10" dirty="0" err="1">
                <a:latin typeface="Calibri"/>
                <a:cs typeface="Calibri"/>
              </a:rPr>
              <a:t>профессор</a:t>
            </a:r>
            <a:r>
              <a:rPr b="1" i="1" spc="55" dirty="0">
                <a:latin typeface="Calibri"/>
                <a:cs typeface="Calibri"/>
              </a:rPr>
              <a:t> 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95400" y="282459"/>
            <a:ext cx="9525000" cy="19851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60960" rIns="0" bIns="0" rtlCol="0">
            <a:spAutoFit/>
          </a:bodyPr>
          <a:lstStyle/>
          <a:p>
            <a:pPr marL="612000" marR="1367790" algn="ctr">
              <a:lnSpc>
                <a:spcPts val="3020"/>
              </a:lnSpc>
              <a:spcBef>
                <a:spcPts val="480"/>
              </a:spcBef>
            </a:pP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Указ Президента Российской Федерации  </a:t>
            </a:r>
            <a:b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 21 июля 2020 г. № 474</a:t>
            </a:r>
            <a:b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«О национальных целях развития Российской Федерации  на период до 2030 года»</a:t>
            </a:r>
            <a:b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93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900" y="2262758"/>
            <a:ext cx="11372850" cy="3473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432000">
              <a:lnSpc>
                <a:spcPts val="2735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Обеспечение </a:t>
            </a:r>
            <a:r>
              <a:rPr sz="2800" b="1" spc="-10" dirty="0">
                <a:latin typeface="Calibri"/>
                <a:cs typeface="Calibri"/>
              </a:rPr>
              <a:t>глобальной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5" dirty="0" err="1">
                <a:latin typeface="Calibri"/>
                <a:cs typeface="Calibri"/>
              </a:rPr>
              <a:t>конкурентоспособности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российского</a:t>
            </a:r>
            <a:r>
              <a:rPr lang="ru-RU" sz="2800" b="1" spc="-10" dirty="0">
                <a:latin typeface="Calibri"/>
                <a:cs typeface="Calibri"/>
              </a:rPr>
              <a:t> </a:t>
            </a:r>
            <a:r>
              <a:rPr sz="2800" b="1" spc="-5" dirty="0" err="1">
                <a:latin typeface="Calibri"/>
                <a:cs typeface="Calibri"/>
              </a:rPr>
              <a:t>образования</a:t>
            </a:r>
            <a:r>
              <a:rPr sz="2800" b="1" spc="-5" dirty="0">
                <a:latin typeface="Calibri"/>
                <a:cs typeface="Calibri"/>
              </a:rPr>
              <a:t>, </a:t>
            </a:r>
            <a:r>
              <a:rPr sz="2800" b="1" spc="-15" dirty="0">
                <a:latin typeface="Calibri"/>
                <a:cs typeface="Calibri"/>
              </a:rPr>
              <a:t>вхождение </a:t>
            </a:r>
            <a:r>
              <a:rPr sz="2800" b="1" spc="-10" dirty="0">
                <a:latin typeface="Calibri"/>
                <a:cs typeface="Calibri"/>
              </a:rPr>
              <a:t>Российской Федерации </a:t>
            </a:r>
            <a:r>
              <a:rPr sz="2800" b="1" dirty="0">
                <a:latin typeface="Calibri"/>
                <a:cs typeface="Calibri"/>
              </a:rPr>
              <a:t>в </a:t>
            </a:r>
            <a:r>
              <a:rPr sz="2800" b="1" spc="-5" dirty="0">
                <a:latin typeface="Calibri"/>
                <a:cs typeface="Calibri"/>
              </a:rPr>
              <a:t>число </a:t>
            </a:r>
            <a:r>
              <a:rPr sz="2800" b="1" dirty="0">
                <a:latin typeface="Calibri"/>
                <a:cs typeface="Calibri"/>
              </a:rPr>
              <a:t>10 </a:t>
            </a:r>
            <a:r>
              <a:rPr sz="2800" b="1" spc="-15" dirty="0">
                <a:latin typeface="Calibri"/>
                <a:cs typeface="Calibri"/>
              </a:rPr>
              <a:t>ведущих </a:t>
            </a:r>
            <a:r>
              <a:rPr sz="2800" b="1" spc="-5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стран мира по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качеству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общего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образования</a:t>
            </a:r>
            <a:endParaRPr sz="2800" dirty="0">
              <a:latin typeface="Calibri"/>
              <a:cs typeface="Calibri"/>
            </a:endParaRPr>
          </a:p>
          <a:p>
            <a:pPr marL="12700" marR="3629025">
              <a:lnSpc>
                <a:spcPts val="2590"/>
              </a:lnSpc>
              <a:spcBef>
                <a:spcPts val="330"/>
              </a:spcBef>
            </a:pPr>
            <a:endParaRPr lang="ru-RU" sz="2800" b="1" spc="-5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3629025">
              <a:lnSpc>
                <a:spcPts val="2590"/>
              </a:lnSpc>
              <a:spcBef>
                <a:spcPts val="330"/>
              </a:spcBef>
            </a:pPr>
            <a:r>
              <a:rPr sz="2800" b="1" spc="-5" dirty="0" err="1">
                <a:solidFill>
                  <a:srgbClr val="C00000"/>
                </a:solidFill>
                <a:latin typeface="Calibri"/>
                <a:cs typeface="Calibri"/>
              </a:rPr>
              <a:t>Национальная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00000"/>
                </a:solidFill>
                <a:latin typeface="Calibri"/>
                <a:cs typeface="Calibri"/>
              </a:rPr>
              <a:t>цель:</a:t>
            </a:r>
            <a:r>
              <a:rPr sz="28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Возможности для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самореализации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 </a:t>
            </a:r>
            <a:r>
              <a:rPr sz="2800" b="1" spc="-5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развития талантов</a:t>
            </a:r>
            <a:endParaRPr sz="2800" dirty="0">
              <a:latin typeface="Calibri"/>
              <a:cs typeface="Calibri"/>
            </a:endParaRPr>
          </a:p>
          <a:p>
            <a:pPr marL="12700" marR="2776855">
              <a:lnSpc>
                <a:spcPts val="2590"/>
              </a:lnSpc>
              <a:spcBef>
                <a:spcPts val="10"/>
              </a:spcBef>
            </a:pPr>
            <a:endParaRPr lang="ru-RU" sz="2800" b="1" spc="-5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2776855">
              <a:lnSpc>
                <a:spcPts val="2590"/>
              </a:lnSpc>
              <a:spcBef>
                <a:spcPts val="10"/>
              </a:spcBef>
            </a:pPr>
            <a:r>
              <a:rPr sz="2800" b="1" spc="-5" dirty="0" err="1">
                <a:solidFill>
                  <a:srgbClr val="C00000"/>
                </a:solidFill>
                <a:latin typeface="Calibri"/>
                <a:cs typeface="Calibri"/>
              </a:rPr>
              <a:t>Целевой</a:t>
            </a:r>
            <a:r>
              <a:rPr sz="28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показатель: </a:t>
            </a:r>
            <a:r>
              <a:rPr sz="2800" b="1" spc="-15" dirty="0">
                <a:latin typeface="Calibri"/>
                <a:cs typeface="Calibri"/>
              </a:rPr>
              <a:t>вхождение </a:t>
            </a:r>
            <a:r>
              <a:rPr sz="2800" b="1" spc="-10" dirty="0">
                <a:latin typeface="Calibri"/>
                <a:cs typeface="Calibri"/>
              </a:rPr>
              <a:t>Российской Федерации </a:t>
            </a:r>
            <a:r>
              <a:rPr sz="2800" b="1" dirty="0">
                <a:latin typeface="Calibri"/>
                <a:cs typeface="Calibri"/>
              </a:rPr>
              <a:t>в </a:t>
            </a:r>
            <a:r>
              <a:rPr sz="2800" b="1" spc="-5" dirty="0">
                <a:latin typeface="Calibri"/>
                <a:cs typeface="Calibri"/>
              </a:rPr>
              <a:t>число </a:t>
            </a:r>
            <a:r>
              <a:rPr sz="2800" b="1" spc="-5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десяти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ведущих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стран мира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по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качеству общего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образования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5311" y="3601211"/>
            <a:ext cx="2046731" cy="24124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24013" y="1253500"/>
            <a:ext cx="3918966" cy="745618"/>
          </a:xfrm>
          <a:custGeom>
            <a:avLst/>
            <a:gdLst/>
            <a:ahLst/>
            <a:cxnLst/>
            <a:rect l="l" t="t" r="r" b="b"/>
            <a:pathLst>
              <a:path w="3319779" h="541019">
                <a:moveTo>
                  <a:pt x="0" y="90170"/>
                </a:moveTo>
                <a:lnTo>
                  <a:pt x="7088" y="55078"/>
                </a:lnTo>
                <a:lnTo>
                  <a:pt x="26416" y="26416"/>
                </a:lnTo>
                <a:lnTo>
                  <a:pt x="55078" y="7088"/>
                </a:lnTo>
                <a:lnTo>
                  <a:pt x="90170" y="0"/>
                </a:lnTo>
                <a:lnTo>
                  <a:pt x="3229102" y="0"/>
                </a:lnTo>
                <a:lnTo>
                  <a:pt x="3264193" y="7088"/>
                </a:lnTo>
                <a:lnTo>
                  <a:pt x="3292855" y="26416"/>
                </a:lnTo>
                <a:lnTo>
                  <a:pt x="3312183" y="55078"/>
                </a:lnTo>
                <a:lnTo>
                  <a:pt x="3319272" y="90170"/>
                </a:lnTo>
                <a:lnTo>
                  <a:pt x="3319272" y="450850"/>
                </a:lnTo>
                <a:lnTo>
                  <a:pt x="3312183" y="485941"/>
                </a:lnTo>
                <a:lnTo>
                  <a:pt x="3292855" y="514603"/>
                </a:lnTo>
                <a:lnTo>
                  <a:pt x="3264193" y="533931"/>
                </a:lnTo>
                <a:lnTo>
                  <a:pt x="3229102" y="541020"/>
                </a:lnTo>
                <a:lnTo>
                  <a:pt x="90170" y="541020"/>
                </a:lnTo>
                <a:lnTo>
                  <a:pt x="55078" y="533931"/>
                </a:lnTo>
                <a:lnTo>
                  <a:pt x="26415" y="514603"/>
                </a:lnTo>
                <a:lnTo>
                  <a:pt x="7088" y="485941"/>
                </a:lnTo>
                <a:lnTo>
                  <a:pt x="0" y="450850"/>
                </a:lnTo>
                <a:lnTo>
                  <a:pt x="0" y="90170"/>
                </a:lnTo>
                <a:close/>
              </a:path>
            </a:pathLst>
          </a:custGeom>
          <a:ln w="38100">
            <a:solidFill>
              <a:srgbClr val="3960A6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Цель проекта</a:t>
            </a:r>
            <a:endParaRPr sz="3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4013" y="280581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YaHei Light"/>
                <a:cs typeface="Microsoft YaHei Light"/>
              </a:rPr>
              <a:t>2</a:t>
            </a:r>
            <a:endParaRPr sz="1800">
              <a:latin typeface="Microsoft YaHei Light"/>
              <a:cs typeface="Microsoft YaHe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90871" y="4648199"/>
            <a:ext cx="43398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icrosoft YaHei Light"/>
                <a:cs typeface="Microsoft YaHei Light"/>
              </a:rPr>
              <a:t>3</a:t>
            </a:r>
            <a:endParaRPr sz="2000" dirty="0">
              <a:latin typeface="Microsoft YaHei Light"/>
              <a:cs typeface="Microsoft YaHei Ligh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865025-BB93-4A58-B4C9-6636FD3FA733}"/>
              </a:ext>
            </a:extLst>
          </p:cNvPr>
          <p:cNvSpPr/>
          <p:nvPr/>
        </p:nvSpPr>
        <p:spPr>
          <a:xfrm>
            <a:off x="6567144" y="2590800"/>
            <a:ext cx="5015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Создание условий для формирования предпосылок функциональной грамотности у детей дошкольного возраста, как основы успешного обучения в школе.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57431" r="11487"/>
          <a:stretch/>
        </p:blipFill>
        <p:spPr>
          <a:xfrm>
            <a:off x="-9524" y="0"/>
            <a:ext cx="1960244" cy="6857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81FF7-BE7C-4334-8921-D405685B5371}"/>
              </a:ext>
            </a:extLst>
          </p:cNvPr>
          <p:cNvSpPr txBox="1"/>
          <p:nvPr/>
        </p:nvSpPr>
        <p:spPr>
          <a:xfrm>
            <a:off x="2057400" y="14782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E1887-1AA4-4353-8713-6C2060AB14E7}"/>
              </a:ext>
            </a:extLst>
          </p:cNvPr>
          <p:cNvSpPr txBox="1"/>
          <p:nvPr/>
        </p:nvSpPr>
        <p:spPr>
          <a:xfrm>
            <a:off x="8686800" y="6096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4356ADD-C548-4DED-9A90-AC1556A3D1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0" y="75914"/>
            <a:ext cx="5181600" cy="63350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Задачи проекта</a:t>
            </a:r>
            <a:endParaRPr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BA77E-F091-44BC-A8EA-9552920FE876}"/>
              </a:ext>
            </a:extLst>
          </p:cNvPr>
          <p:cNvSpPr txBox="1"/>
          <p:nvPr/>
        </p:nvSpPr>
        <p:spPr>
          <a:xfrm>
            <a:off x="1950720" y="709421"/>
            <a:ext cx="9936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Обеспечить внедрение в педагогическую практику эффективных педагогических методов, приёмов и технологий направленных на формирование у детей предпосылок математической, естественнонаучной, читательской (речевой) грамотности.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Совершенствовать профессиональные компетенции педагогов в организации образовательного процесса, направленного на формирование у детей предпосылок функциональной грамотности.</a:t>
            </a:r>
          </a:p>
          <a:p>
            <a:pPr algn="just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Способствовать повышению активности родителей в     образовательном процессе ДОУ для эффективного формирования предпосылок функциональной грамотности у детей 3-7 лет.</a:t>
            </a:r>
          </a:p>
          <a:p>
            <a:pPr algn="just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Обеспечить развитие материально-технической базы, развивающей предметно-пространственной, образовательной и цифровой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01300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3079" y="762444"/>
            <a:ext cx="3749040" cy="16180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51" y="2528316"/>
            <a:ext cx="6481572" cy="37856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06415" y="4718430"/>
            <a:ext cx="1402080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51460" marR="32384" indent="-215265">
              <a:lnSpc>
                <a:spcPts val="2160"/>
              </a:lnSpc>
              <a:spcBef>
                <a:spcPts val="375"/>
              </a:spcBef>
            </a:pP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ественно  научная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гра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081" y="4783327"/>
            <a:ext cx="187706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8285" marR="5080" indent="-23622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те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тичес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ая  грамотность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04489" y="1131824"/>
            <a:ext cx="149796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Читательская</a:t>
            </a:r>
            <a:endParaRPr sz="2000">
              <a:latin typeface="Calibri"/>
              <a:cs typeface="Calibri"/>
            </a:endParaRPr>
          </a:p>
          <a:p>
            <a:pPr marL="60960">
              <a:lnSpc>
                <a:spcPts val="228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грамотность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59652" y="465292"/>
            <a:ext cx="4794250" cy="2252980"/>
            <a:chOff x="6359652" y="465292"/>
            <a:chExt cx="4794250" cy="22529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9612" y="465292"/>
              <a:ext cx="2358568" cy="3324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9652" y="694944"/>
              <a:ext cx="3894582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9652" y="1203959"/>
              <a:ext cx="4793742" cy="100660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9652" y="1711451"/>
              <a:ext cx="3172205" cy="1006601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151" rIns="0" bIns="0" rtlCol="0">
            <a:spAutoFit/>
          </a:bodyPr>
          <a:lstStyle/>
          <a:p>
            <a:pPr marL="6015990" marR="5080">
              <a:lnSpc>
                <a:spcPct val="92600"/>
              </a:lnSpc>
              <a:spcBef>
                <a:spcPts val="420"/>
              </a:spcBef>
            </a:pPr>
            <a:r>
              <a:rPr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Компоненты  функциональной  грамотности в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общем </a:t>
            </a:r>
            <a:r>
              <a:rPr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образовании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32369" y="2797302"/>
            <a:ext cx="2133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Чит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ат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льс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ая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грамотность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2654" y="3595242"/>
            <a:ext cx="193167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76225" marR="5080" indent="-26416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latin typeface="Calibri"/>
                <a:cs typeface="Calibri"/>
              </a:rPr>
              <a:t>Функцио</a:t>
            </a:r>
            <a:r>
              <a:rPr sz="2000" b="1" spc="-5" dirty="0">
                <a:latin typeface="Calibri"/>
                <a:cs typeface="Calibri"/>
              </a:rPr>
              <a:t>н</a:t>
            </a:r>
            <a:r>
              <a:rPr sz="2000" b="1" spc="-10" dirty="0">
                <a:latin typeface="Calibri"/>
                <a:cs typeface="Calibri"/>
              </a:rPr>
              <a:t>а</a:t>
            </a:r>
            <a:r>
              <a:rPr sz="2000" b="1" dirty="0">
                <a:latin typeface="Calibri"/>
                <a:cs typeface="Calibri"/>
              </a:rPr>
              <a:t>ль</a:t>
            </a:r>
            <a:r>
              <a:rPr sz="2000" b="1" spc="-10" dirty="0">
                <a:latin typeface="Calibri"/>
                <a:cs typeface="Calibri"/>
              </a:rPr>
              <a:t>н</a:t>
            </a:r>
            <a:r>
              <a:rPr sz="2000" b="1" dirty="0">
                <a:latin typeface="Calibri"/>
                <a:cs typeface="Calibri"/>
              </a:rPr>
              <a:t>ая  грамотность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2369" y="3775709"/>
            <a:ext cx="25882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мат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ч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ая  грамотность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32369" y="4810759"/>
            <a:ext cx="30359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твенн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уч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ая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грамотность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4142" y="27430"/>
            <a:ext cx="2355088" cy="67679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8E1B23-BA81-483C-8D68-72DA6113D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499398"/>
            <a:ext cx="7391400" cy="5300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330B4D-E4DF-4EE1-9AE3-C61BCF7DFFA1}"/>
              </a:ext>
            </a:extLst>
          </p:cNvPr>
          <p:cNvSpPr txBox="1"/>
          <p:nvPr/>
        </p:nvSpPr>
        <p:spPr>
          <a:xfrm>
            <a:off x="990600" y="304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Парциальная программа  «Экономическое воспитание дошкольников: формирование предпосылок финансовой грамотности».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AA4EACD-1E1B-4F81-B7F9-74281C90B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740" y="84757"/>
            <a:ext cx="2353260" cy="677324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A31A685-55A8-41EE-8BE8-E971EA2F4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88197"/>
            <a:ext cx="6400800" cy="496094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E5D7CB0-49E8-4F1B-B593-8822A65B794D}"/>
              </a:ext>
            </a:extLst>
          </p:cNvPr>
          <p:cNvSpPr txBox="1"/>
          <p:nvPr/>
        </p:nvSpPr>
        <p:spPr>
          <a:xfrm>
            <a:off x="762000" y="4572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Направления программы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экономического воспитания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615" y="4980432"/>
            <a:ext cx="3908248" cy="12740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5743" y="1927870"/>
            <a:ext cx="3965445" cy="12740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9001" y="3101130"/>
            <a:ext cx="4152900" cy="12725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370" y="2889504"/>
            <a:ext cx="4283177" cy="12740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2646" y="4932294"/>
            <a:ext cx="3965445" cy="12740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2891" y="196062"/>
            <a:ext cx="1112520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rgbClr val="002060"/>
                </a:solidFill>
                <a:latin typeface="YS Text"/>
              </a:rPr>
              <a:t>Функциональная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грамотность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детей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- 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это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определенный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уровень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br>
              <a:rPr lang="ru-RU" sz="2800" dirty="0">
                <a:solidFill>
                  <a:srgbClr val="002060"/>
                </a:solidFill>
                <a:latin typeface="YS Text"/>
              </a:rPr>
            </a:br>
            <a:r>
              <a:rPr lang="ru-RU" sz="2800" b="1" dirty="0">
                <a:solidFill>
                  <a:srgbClr val="002060"/>
                </a:solidFill>
                <a:latin typeface="YS Text"/>
              </a:rPr>
              <a:t>образованности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детей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дошкольного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возраста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на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ступени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дошкольного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образования,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выражающий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степень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овладения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детьми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br>
              <a:rPr lang="ru-RU" sz="2800" dirty="0">
                <a:solidFill>
                  <a:srgbClr val="002060"/>
                </a:solidFill>
                <a:latin typeface="YS Text"/>
              </a:rPr>
            </a:br>
            <a:r>
              <a:rPr lang="ru-RU" sz="2800" b="1" dirty="0">
                <a:solidFill>
                  <a:srgbClr val="002060"/>
                </a:solidFill>
                <a:latin typeface="YS Text"/>
              </a:rPr>
              <a:t>ключевыми</a:t>
            </a:r>
            <a:r>
              <a:rPr lang="ru-RU" sz="2800" dirty="0">
                <a:solidFill>
                  <a:srgbClr val="002060"/>
                </a:solidFill>
                <a:latin typeface="YS Text"/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YS Text"/>
              </a:rPr>
              <a:t>компетенциями</a:t>
            </a:r>
            <a:r>
              <a:rPr lang="ru-RU" sz="2800" dirty="0">
                <a:solidFill>
                  <a:srgbClr val="333333"/>
                </a:solidFill>
                <a:latin typeface="YS Text"/>
              </a:rPr>
              <a:t>.</a:t>
            </a:r>
            <a:endParaRPr sz="2800" dirty="0"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24271" y="3383279"/>
            <a:ext cx="1685544" cy="325678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9B18D2-DDBD-4B93-947A-910EAD356B55}"/>
              </a:ext>
            </a:extLst>
          </p:cNvPr>
          <p:cNvSpPr/>
          <p:nvPr/>
        </p:nvSpPr>
        <p:spPr>
          <a:xfrm>
            <a:off x="1324490" y="5338494"/>
            <a:ext cx="2500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добывать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знания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F59E14-6A32-4088-9AD7-59F83B2CE532}"/>
              </a:ext>
            </a:extLst>
          </p:cNvPr>
          <p:cNvSpPr/>
          <p:nvPr/>
        </p:nvSpPr>
        <p:spPr>
          <a:xfrm>
            <a:off x="642006" y="3236314"/>
            <a:ext cx="399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применять знания и умения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BCA253D-47F9-48E3-AA1A-37FF0EF3FEE5}"/>
              </a:ext>
            </a:extLst>
          </p:cNvPr>
          <p:cNvSpPr/>
          <p:nvPr/>
        </p:nvSpPr>
        <p:spPr>
          <a:xfrm>
            <a:off x="4215743" y="2278604"/>
            <a:ext cx="392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оценивать знания и умения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B2A22A-4DF2-4BB3-9AB6-EC10DCC20E38}"/>
              </a:ext>
            </a:extLst>
          </p:cNvPr>
          <p:cNvSpPr/>
          <p:nvPr/>
        </p:nvSpPr>
        <p:spPr>
          <a:xfrm>
            <a:off x="7430238" y="3476671"/>
            <a:ext cx="3961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осуществлять саморазвитие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B79FD96-6AAC-44A6-BCFD-444BB6B44CB2}"/>
              </a:ext>
            </a:extLst>
          </p:cNvPr>
          <p:cNvSpPr/>
          <p:nvPr/>
        </p:nvSpPr>
        <p:spPr>
          <a:xfrm>
            <a:off x="7954659" y="5127506"/>
            <a:ext cx="34996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принимать важные и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обоснованные решения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921</Words>
  <Application>Microsoft Office PowerPoint</Application>
  <PresentationFormat>Широкоэкранный</PresentationFormat>
  <Paragraphs>138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Microsoft YaHei Light</vt:lpstr>
      <vt:lpstr>Calibri</vt:lpstr>
      <vt:lpstr>Calibri Light</vt:lpstr>
      <vt:lpstr>Wingdings</vt:lpstr>
      <vt:lpstr>YS Text</vt:lpstr>
      <vt:lpstr>Office Theme</vt:lpstr>
      <vt:lpstr>Презентация PowerPoint</vt:lpstr>
      <vt:lpstr>Функциональная грамотность:  актуально в дошкольном образовании?</vt:lpstr>
      <vt:lpstr>Указ Президента Российской Федерации   от 21 июля 2020 г. № 474 «О национальных целях развития Российской Федерации  на период до 2030 года» </vt:lpstr>
      <vt:lpstr>Презентация PowerPoint</vt:lpstr>
      <vt:lpstr>Задачи проекта</vt:lpstr>
      <vt:lpstr>Компоненты  функциональной  грамотности в общем  образовании</vt:lpstr>
      <vt:lpstr>Презентация PowerPoint</vt:lpstr>
      <vt:lpstr>Презентация PowerPoint</vt:lpstr>
      <vt:lpstr>Функциональная грамотность детей - это определенный уровень  образованности детей дошкольного возраста на ступени дошкольного образования, выражающий степень овладения детьми  ключевыми компетенциями.</vt:lpstr>
      <vt:lpstr>План реализации образовательного проекта  «Три ступени к успеху»</vt:lpstr>
      <vt:lpstr>Формирование предпосылок читательской грамотности</vt:lpstr>
      <vt:lpstr>Формирование предпосылок естественнонаучной  грамотности</vt:lpstr>
      <vt:lpstr>Формирование предпосылок математической  грамотности</vt:lpstr>
      <vt:lpstr>Систематизация  и обобщение результатов проектной деятельности</vt:lpstr>
      <vt:lpstr>Функциональная грамотность - основа для построения  преемственности  между  уровнями   общего образования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Татьяна Александровна</dc:creator>
  <cp:lastModifiedBy>теремок</cp:lastModifiedBy>
  <cp:revision>10</cp:revision>
  <dcterms:created xsi:type="dcterms:W3CDTF">2024-12-07T10:05:40Z</dcterms:created>
  <dcterms:modified xsi:type="dcterms:W3CDTF">2025-02-03T11:49:25Z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2024-12-07T00:00:00Z</vt:filetime>
  </property>
</Properties>
</file>